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5"/>
  </p:notesMasterIdLst>
  <p:sldIdLst>
    <p:sldId id="276" r:id="rId2"/>
    <p:sldId id="277" r:id="rId3"/>
    <p:sldId id="258" r:id="rId4"/>
    <p:sldId id="316" r:id="rId5"/>
    <p:sldId id="286" r:id="rId6"/>
    <p:sldId id="310" r:id="rId7"/>
    <p:sldId id="311" r:id="rId8"/>
    <p:sldId id="285" r:id="rId9"/>
    <p:sldId id="291" r:id="rId10"/>
    <p:sldId id="329" r:id="rId11"/>
    <p:sldId id="312" r:id="rId12"/>
    <p:sldId id="315" r:id="rId13"/>
    <p:sldId id="260" r:id="rId14"/>
    <p:sldId id="363" r:id="rId15"/>
    <p:sldId id="317" r:id="rId16"/>
    <p:sldId id="298" r:id="rId17"/>
    <p:sldId id="299" r:id="rId18"/>
    <p:sldId id="262" r:id="rId19"/>
    <p:sldId id="288" r:id="rId20"/>
    <p:sldId id="278" r:id="rId21"/>
    <p:sldId id="279" r:id="rId22"/>
    <p:sldId id="280" r:id="rId23"/>
    <p:sldId id="281" r:id="rId24"/>
    <p:sldId id="282" r:id="rId25"/>
    <p:sldId id="283" r:id="rId26"/>
    <p:sldId id="284" r:id="rId27"/>
    <p:sldId id="321" r:id="rId28"/>
    <p:sldId id="300" r:id="rId29"/>
    <p:sldId id="289" r:id="rId30"/>
    <p:sldId id="290" r:id="rId31"/>
    <p:sldId id="292" r:id="rId32"/>
    <p:sldId id="301" r:id="rId33"/>
    <p:sldId id="293" r:id="rId34"/>
    <p:sldId id="302" r:id="rId35"/>
    <p:sldId id="294" r:id="rId36"/>
    <p:sldId id="303" r:id="rId37"/>
    <p:sldId id="304" r:id="rId38"/>
    <p:sldId id="295" r:id="rId39"/>
    <p:sldId id="305" r:id="rId40"/>
    <p:sldId id="296" r:id="rId41"/>
    <p:sldId id="322" r:id="rId42"/>
    <p:sldId id="287" r:id="rId43"/>
    <p:sldId id="314" r:id="rId44"/>
    <p:sldId id="318" r:id="rId45"/>
    <p:sldId id="320" r:id="rId46"/>
    <p:sldId id="319" r:id="rId47"/>
    <p:sldId id="323" r:id="rId48"/>
    <p:sldId id="325" r:id="rId49"/>
    <p:sldId id="326" r:id="rId50"/>
    <p:sldId id="324" r:id="rId51"/>
    <p:sldId id="297" r:id="rId52"/>
    <p:sldId id="306" r:id="rId53"/>
    <p:sldId id="357" r:id="rId54"/>
    <p:sldId id="331" r:id="rId55"/>
    <p:sldId id="309" r:id="rId56"/>
    <p:sldId id="332" r:id="rId57"/>
    <p:sldId id="333" r:id="rId58"/>
    <p:sldId id="334" r:id="rId59"/>
    <p:sldId id="335" r:id="rId60"/>
    <p:sldId id="358" r:id="rId61"/>
    <p:sldId id="337" r:id="rId62"/>
    <p:sldId id="338" r:id="rId63"/>
    <p:sldId id="359" r:id="rId64"/>
    <p:sldId id="340" r:id="rId65"/>
    <p:sldId id="341" r:id="rId66"/>
    <p:sldId id="342" r:id="rId67"/>
    <p:sldId id="360" r:id="rId68"/>
    <p:sldId id="343" r:id="rId69"/>
    <p:sldId id="344" r:id="rId70"/>
    <p:sldId id="345" r:id="rId71"/>
    <p:sldId id="346" r:id="rId72"/>
    <p:sldId id="347" r:id="rId73"/>
    <p:sldId id="348" r:id="rId74"/>
    <p:sldId id="349" r:id="rId75"/>
    <p:sldId id="361" r:id="rId76"/>
    <p:sldId id="362" r:id="rId77"/>
    <p:sldId id="350" r:id="rId78"/>
    <p:sldId id="351" r:id="rId79"/>
    <p:sldId id="352" r:id="rId80"/>
    <p:sldId id="353" r:id="rId81"/>
    <p:sldId id="354" r:id="rId82"/>
    <p:sldId id="355" r:id="rId83"/>
    <p:sldId id="356" r:id="rId8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defTabSz="457200"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defTabSz="457200"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defTabSz="457200"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defTabSz="457200"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autoAdjust="0"/>
    <p:restoredTop sz="81056" autoAdjust="0"/>
  </p:normalViewPr>
  <p:slideViewPr>
    <p:cSldViewPr snapToGrid="0" snapToObjects="1">
      <p:cViewPr>
        <p:scale>
          <a:sx n="70" d="100"/>
          <a:sy n="70" d="100"/>
        </p:scale>
        <p:origin x="-894" y="-4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7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FF51D13-0994-4E67-A57B-032762947AAD}" type="datetimeFigureOut">
              <a:rPr lang="en-US"/>
              <a:pPr>
                <a:defRPr/>
              </a:pPr>
              <a:t>11/10/2014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33CBC18-D88F-4D29-A9B3-FB9AE66CC1C7}" type="slidenum">
              <a:rPr lang="en-US"/>
              <a:pPr>
                <a:defRPr/>
              </a:pPr>
              <a:t>‹#›</a:t>
            </a:fld>
            <a:endParaRPr lang="en-US"/>
          </a:p>
        </p:txBody>
      </p:sp>
    </p:spTree>
    <p:extLst>
      <p:ext uri="{BB962C8B-B14F-4D97-AF65-F5344CB8AC3E}">
        <p14:creationId xmlns:p14="http://schemas.microsoft.com/office/powerpoint/2010/main" val="80978733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dirty="0" smtClean="0"/>
              <a:t>Данная сессия призвана представить слушателям рамки для развития учебного материала как части более широкой программы. Она не может быть полной, поскольку технологии меняются столь быстро, что любая подробная техническая информация устареет почти столь же быстро, как будет опубликован данный документ. Обеспечение того, чтобы судьи и прокуроры достаточно понимали технические аспекты, которые они рассматривают, имеет важнейшее значение для справедливого функционирования любой судебной системы. В этой сессии представлен обзор соответствующих аспектов технологий и их актуальность для систем уголовного судопроизводства. Данная презентация в </a:t>
            </a:r>
            <a:r>
              <a:rPr lang="en-GB" altLang="ru-RU" dirty="0" smtClean="0"/>
              <a:t>PowerPoint </a:t>
            </a:r>
            <a:r>
              <a:rPr lang="ru-RU" altLang="ru-RU" dirty="0" smtClean="0"/>
              <a:t>представлена как ресурс для инструкторов для использования, если это представляется целесообразным.</a:t>
            </a:r>
            <a:endParaRPr lang="en-GB" altLang="ru-RU" dirty="0" smtClean="0"/>
          </a:p>
          <a:p>
            <a:pPr eaLnBrk="1" hangingPunct="1">
              <a:spcBef>
                <a:spcPct val="0"/>
              </a:spcBef>
            </a:pPr>
            <a:r>
              <a:rPr lang="en-GB" altLang="ru-RU" dirty="0" smtClean="0"/>
              <a:t> </a:t>
            </a:r>
          </a:p>
          <a:p>
            <a:pPr eaLnBrk="1" hangingPunct="1">
              <a:spcBef>
                <a:spcPct val="0"/>
              </a:spcBef>
            </a:pPr>
            <a:r>
              <a:rPr lang="en-GB" altLang="ru-RU" dirty="0" smtClean="0"/>
              <a:t> </a:t>
            </a:r>
          </a:p>
          <a:p>
            <a:pPr eaLnBrk="1" hangingPunct="1">
              <a:spcBef>
                <a:spcPct val="0"/>
              </a:spcBef>
            </a:pPr>
            <a:r>
              <a:rPr lang="ru-RU" altLang="ru-RU" dirty="0" smtClean="0"/>
              <a:t>В рамках данной сессии предоставляется информация о технологиях, с которыми встречаются судьи и прокуроры во время своей работы и которые используются преступниками для совершения преступлений, а правоохранительными органами – для их обнаружения</a:t>
            </a:r>
            <a:r>
              <a:rPr lang="en-GB" altLang="ru-RU" dirty="0" smtClean="0"/>
              <a:t>.   </a:t>
            </a:r>
          </a:p>
          <a:p>
            <a:pPr eaLnBrk="1" hangingPunct="1">
              <a:spcBef>
                <a:spcPct val="0"/>
              </a:spcBef>
            </a:pPr>
            <a:endParaRPr lang="en-US" altLang="ru-RU" dirty="0" smtClean="0"/>
          </a:p>
        </p:txBody>
      </p:sp>
      <p:sp>
        <p:nvSpPr>
          <p:cNvPr id="8806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4800DCB-840E-4FC0-A9AF-D35C979C9A79}" type="slidenum">
              <a:rPr lang="en-US" altLang="ru-RU" smtClean="0"/>
              <a:pPr fontAlgn="base">
                <a:spcBef>
                  <a:spcPct val="0"/>
                </a:spcBef>
                <a:spcAft>
                  <a:spcPct val="0"/>
                </a:spcAft>
                <a:defRPr/>
              </a:pPr>
              <a:t>1</a:t>
            </a:fld>
            <a:endParaRPr lang="en-US" altLang="ru-R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972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76A7EA5-FBAB-4A98-8DB9-73686B4AF97A}" type="slidenum">
              <a:rPr lang="en-US" altLang="ru-RU" smtClean="0"/>
              <a:pPr fontAlgn="base">
                <a:spcBef>
                  <a:spcPct val="0"/>
                </a:spcBef>
                <a:spcAft>
                  <a:spcPct val="0"/>
                </a:spcAft>
                <a:defRPr/>
              </a:pPr>
              <a:t>11</a:t>
            </a:fld>
            <a:endParaRPr lang="en-US" alt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smtClean="0"/>
              <a:t>Нет необходимости вновь возвращаться к спискам типов и источников доказательств, которые были установлены в разделе данного курса, посвященном технологиям. Инструктор должен повторить это, используя список, подготовленный в начале сессии</a:t>
            </a:r>
            <a:r>
              <a:rPr lang="en-GB" altLang="ru-RU" smtClean="0"/>
              <a:t>.</a:t>
            </a:r>
          </a:p>
          <a:p>
            <a:pPr eaLnBrk="1" hangingPunct="1">
              <a:spcBef>
                <a:spcPct val="0"/>
              </a:spcBef>
            </a:pPr>
            <a:r>
              <a:rPr lang="ru-RU" altLang="ru-RU" smtClean="0"/>
              <a:t>Источники охватывают любое электронное устройство. Инструктор может определить на этом этапе важность электронных доказательств из различных устройств и ту роль, которую они сыграли по делам</a:t>
            </a:r>
            <a:r>
              <a:rPr lang="en-GB" altLang="ru-RU" smtClean="0"/>
              <a:t>. </a:t>
            </a:r>
          </a:p>
          <a:p>
            <a:pPr eaLnBrk="1" hangingPunct="1">
              <a:spcBef>
                <a:spcPct val="0"/>
              </a:spcBef>
            </a:pPr>
            <a:r>
              <a:rPr lang="ru-RU" altLang="ru-RU" smtClean="0"/>
              <a:t>Типы доказательств, охватываемые в данном случае, включают</a:t>
            </a:r>
            <a:r>
              <a:rPr lang="en-GB" altLang="ru-RU" smtClean="0"/>
              <a:t>:</a:t>
            </a:r>
          </a:p>
          <a:p>
            <a:pPr eaLnBrk="1" hangingPunct="1">
              <a:spcBef>
                <a:spcPct val="0"/>
              </a:spcBef>
            </a:pPr>
            <a:r>
              <a:rPr lang="ru-RU" altLang="ru-RU" smtClean="0"/>
              <a:t>Статистические данные</a:t>
            </a:r>
            <a:endParaRPr lang="en-GB" altLang="ru-RU" smtClean="0"/>
          </a:p>
          <a:p>
            <a:pPr eaLnBrk="1" hangingPunct="1">
              <a:spcBef>
                <a:spcPct val="0"/>
              </a:spcBef>
            </a:pPr>
            <a:r>
              <a:rPr lang="ru-RU" altLang="ru-RU" smtClean="0"/>
              <a:t>Живые данные</a:t>
            </a:r>
            <a:endParaRPr lang="en-GB" altLang="ru-RU" smtClean="0"/>
          </a:p>
          <a:p>
            <a:pPr eaLnBrk="1" hangingPunct="1">
              <a:spcBef>
                <a:spcPct val="0"/>
              </a:spcBef>
            </a:pPr>
            <a:r>
              <a:rPr lang="ru-RU" altLang="ru-RU" smtClean="0"/>
              <a:t>Интернет-данные</a:t>
            </a:r>
            <a:endParaRPr lang="en-GB" altLang="ru-RU" smtClean="0"/>
          </a:p>
          <a:p>
            <a:pPr eaLnBrk="1" hangingPunct="1">
              <a:spcBef>
                <a:spcPct val="0"/>
              </a:spcBef>
            </a:pPr>
            <a:endParaRPr lang="en-US" altLang="ru-RU" smtClean="0"/>
          </a:p>
        </p:txBody>
      </p:sp>
      <p:sp>
        <p:nvSpPr>
          <p:cNvPr id="9830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73D589C-173A-449C-A155-8239712FE419}" type="slidenum">
              <a:rPr lang="en-US" altLang="ru-RU" smtClean="0"/>
              <a:pPr fontAlgn="base">
                <a:spcBef>
                  <a:spcPct val="0"/>
                </a:spcBef>
                <a:spcAft>
                  <a:spcPct val="0"/>
                </a:spcAft>
                <a:defRPr/>
              </a:pPr>
              <a:t>12</a:t>
            </a:fld>
            <a:endParaRPr lang="en-US" altLang="ru-R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dirty="0" smtClean="0"/>
              <a:t>Уязвимые. Некоторые цифровые данные, обрабатываемые на компьютерной системе, являются весьма уязвимыми и  могут быть легко стерты или изменены. Этот аспект важен не только для оценки цифровых доказательств, но и для процесса их сбора. Данные, которые хранятся только в системе памяти </a:t>
            </a:r>
            <a:r>
              <a:rPr lang="en-GB" altLang="ru-RU" dirty="0" smtClean="0"/>
              <a:t>RAM</a:t>
            </a:r>
            <a:r>
              <a:rPr lang="ru-RU" altLang="ru-RU" dirty="0" smtClean="0"/>
              <a:t>, в целом будут потеряны, если система будет выключена и если не будут применены специальные технические меры для того, чтобы это не случилось. Поскольку информация, хранящаяся в памяти системы, может иметь важное значение для расследования, то метод сбора этих доказательств может отличаться от процессов сбора традиционных доказательств</a:t>
            </a:r>
            <a:r>
              <a:rPr lang="en-GB" altLang="ru-RU" dirty="0" smtClean="0"/>
              <a:t>. </a:t>
            </a:r>
          </a:p>
          <a:p>
            <a:pPr eaLnBrk="1" hangingPunct="1">
              <a:spcBef>
                <a:spcPct val="0"/>
              </a:spcBef>
            </a:pPr>
            <a:endParaRPr lang="en-GB" altLang="ru-RU" dirty="0" smtClean="0"/>
          </a:p>
          <a:p>
            <a:pPr eaLnBrk="1" hangingPunct="1">
              <a:spcBef>
                <a:spcPct val="0"/>
              </a:spcBef>
            </a:pPr>
            <a:r>
              <a:rPr lang="ru-RU" altLang="ru-RU" dirty="0" smtClean="0"/>
              <a:t>Могут быть изменены. Цифровые данные могут быть изменены. Одним из основных принципов судебной компьютерной экспертизы является необходимость сохранения целостности цифровых доказательств. Обеспечение полного документирования процесса и применение методов для поддержания целостности компьютерных данных является важнейшим условием для избежания того, чтобы подозреваемый не заявлял, что доказательства были искажены. Исходя из  этого, судебные компьютерные эксперты стремятся заменить процессы расследования, которые приводят к изменению файлов на компьютере подозреваемого более сложными процессами</a:t>
            </a:r>
            <a:r>
              <a:rPr lang="en-GB" altLang="ru-RU" dirty="0" smtClean="0"/>
              <a:t>. </a:t>
            </a:r>
          </a:p>
          <a:p>
            <a:pPr eaLnBrk="1" hangingPunct="1">
              <a:spcBef>
                <a:spcPct val="0"/>
              </a:spcBef>
            </a:pPr>
            <a:endParaRPr lang="en-GB" altLang="ru-RU" dirty="0" smtClean="0"/>
          </a:p>
          <a:p>
            <a:pPr eaLnBrk="1" hangingPunct="1">
              <a:spcBef>
                <a:spcPct val="0"/>
              </a:spcBef>
            </a:pPr>
            <a:r>
              <a:rPr lang="ru-RU" altLang="ru-RU" dirty="0" smtClean="0"/>
              <a:t>Децентрализованное хранение. Наличие широкополосного доступа и серверов для дистанционного хранения влияет на то, как хранится информация. Притом что в прошлом следователи могли сосредоточиться на жилье подозреваемого при поиске компьютерных данных, в наши дни им необходимо учитывать, что цифровая информация может физически храниться за границей и подозреваемый имеет к ней доступ только в том случае, когда это необходимо</a:t>
            </a:r>
            <a:r>
              <a:rPr lang="en-GB" altLang="ru-RU" dirty="0" smtClean="0"/>
              <a:t>.</a:t>
            </a:r>
          </a:p>
          <a:p>
            <a:pPr eaLnBrk="1" hangingPunct="1">
              <a:spcBef>
                <a:spcPct val="0"/>
              </a:spcBef>
            </a:pPr>
            <a:endParaRPr lang="en-GB" altLang="ru-RU" dirty="0" smtClean="0"/>
          </a:p>
          <a:p>
            <a:pPr eaLnBrk="1" hangingPunct="1">
              <a:spcBef>
                <a:spcPct val="0"/>
              </a:spcBef>
            </a:pPr>
            <a:r>
              <a:rPr lang="ru-RU" altLang="ru-RU" dirty="0" smtClean="0"/>
              <a:t>Скорость технического развития. Техника продолжает развиваться высокими темпами. Значительное число новшеств создает новые вызовы в отношении судебного технического анализа. Такое развитие требует постоянной подготовки тех, кто участвует в сборе доказательств, а также для того, чтобы обновлять оборудование для судебного анализа. Новые варианты операционных систем и другие виды компьютерного обеспечения могут порождать другие данные, которые могли бы иметь значение для следствия. Аналогичные изменения происходят и в отношении носителей данных. Притом что в прошлом данные хранились на дискетах, в наши дни следователи должны учитывать, что соответствующая информация может храниться на проигрывателях </a:t>
            </a:r>
            <a:r>
              <a:rPr lang="en-GB" altLang="ru-RU" dirty="0" smtClean="0"/>
              <a:t>MP3 </a:t>
            </a:r>
            <a:r>
              <a:rPr lang="ru-RU" altLang="ru-RU" dirty="0" smtClean="0"/>
              <a:t>или на часах, в которых имеется устройство памяти на </a:t>
            </a:r>
            <a:r>
              <a:rPr lang="en-GB" altLang="ru-RU" dirty="0" smtClean="0"/>
              <a:t>USB. </a:t>
            </a:r>
          </a:p>
          <a:p>
            <a:pPr eaLnBrk="1" hangingPunct="1">
              <a:spcBef>
                <a:spcPct val="0"/>
              </a:spcBef>
            </a:pPr>
            <a:endParaRPr lang="en-GB" altLang="ru-RU" dirty="0" smtClean="0"/>
          </a:p>
        </p:txBody>
      </p:sp>
      <p:sp>
        <p:nvSpPr>
          <p:cNvPr id="9933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CD2198EA-98E6-434D-949A-6B76B575ABB0}" type="slidenum">
              <a:rPr lang="en-GB" altLang="ru-RU" smtClean="0"/>
              <a:pPr fontAlgn="base">
                <a:spcBef>
                  <a:spcPct val="0"/>
                </a:spcBef>
                <a:spcAft>
                  <a:spcPct val="0"/>
                </a:spcAft>
                <a:defRPr/>
              </a:pPr>
              <a:t>13</a:t>
            </a:fld>
            <a:endParaRPr lang="en-GB" altLang="ru-RU"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eaLnBrk="1" fontAlgn="auto" hangingPunct="1">
              <a:spcBef>
                <a:spcPts val="0"/>
              </a:spcBef>
              <a:spcAft>
                <a:spcPts val="0"/>
              </a:spcAft>
              <a:defRPr/>
            </a:pPr>
            <a:r>
              <a:rPr lang="ru-RU" dirty="0" smtClean="0"/>
              <a:t>Характеристики электронных доказательств имеют ряд вопросов, которые необходимо подчеркнуть. Инструктору следует остановиться на примерах. Вопросы следующие</a:t>
            </a:r>
            <a:r>
              <a:rPr lang="en-GB" dirty="0" smtClean="0"/>
              <a:t>:</a:t>
            </a:r>
          </a:p>
          <a:p>
            <a:pPr lvl="1" eaLnBrk="1" hangingPunct="1">
              <a:lnSpc>
                <a:spcPts val="2400"/>
              </a:lnSpc>
              <a:spcBef>
                <a:spcPct val="0"/>
              </a:spcBef>
              <a:spcAft>
                <a:spcPts val="600"/>
              </a:spcAft>
            </a:pPr>
            <a:r>
              <a:rPr lang="ru-RU" altLang="ru-RU" sz="1900" dirty="0" smtClean="0"/>
              <a:t>Показания с чужих слов</a:t>
            </a:r>
            <a:endParaRPr lang="en-GB" altLang="ru-RU" sz="1900" dirty="0" smtClean="0"/>
          </a:p>
          <a:p>
            <a:pPr lvl="1" eaLnBrk="1" hangingPunct="1">
              <a:lnSpc>
                <a:spcPts val="2400"/>
              </a:lnSpc>
              <a:spcBef>
                <a:spcPct val="0"/>
              </a:spcBef>
              <a:spcAft>
                <a:spcPts val="600"/>
              </a:spcAft>
            </a:pPr>
            <a:r>
              <a:rPr lang="ru-RU" altLang="ru-RU" sz="1900" dirty="0" smtClean="0"/>
              <a:t>Записи, связанные с бизнесом</a:t>
            </a:r>
            <a:endParaRPr lang="en-GB" altLang="ru-RU" sz="1900" dirty="0" smtClean="0"/>
          </a:p>
          <a:p>
            <a:pPr lvl="1" eaLnBrk="1" hangingPunct="1">
              <a:lnSpc>
                <a:spcPts val="2400"/>
              </a:lnSpc>
              <a:spcBef>
                <a:spcPct val="0"/>
              </a:spcBef>
              <a:spcAft>
                <a:spcPts val="600"/>
              </a:spcAft>
            </a:pPr>
            <a:r>
              <a:rPr lang="ru-RU" altLang="ru-RU" sz="1900" dirty="0" smtClean="0"/>
              <a:t>Автоматическая обработка</a:t>
            </a:r>
            <a:endParaRPr lang="en-GB" altLang="ru-RU" sz="1900" dirty="0" smtClean="0"/>
          </a:p>
          <a:p>
            <a:pPr lvl="1" eaLnBrk="1" hangingPunct="1">
              <a:lnSpc>
                <a:spcPts val="2400"/>
              </a:lnSpc>
              <a:spcBef>
                <a:spcPct val="0"/>
              </a:spcBef>
              <a:spcAft>
                <a:spcPts val="600"/>
              </a:spcAft>
            </a:pPr>
            <a:r>
              <a:rPr lang="ru-RU" altLang="ru-RU" sz="1900" dirty="0" smtClean="0"/>
              <a:t>Переплетенные доказательства</a:t>
            </a:r>
            <a:endParaRPr lang="en-GB" altLang="ru-RU" sz="1900" dirty="0" smtClean="0"/>
          </a:p>
          <a:p>
            <a:pPr lvl="1" eaLnBrk="1" hangingPunct="1">
              <a:lnSpc>
                <a:spcPts val="2400"/>
              </a:lnSpc>
              <a:spcBef>
                <a:spcPct val="0"/>
              </a:spcBef>
              <a:spcAft>
                <a:spcPts val="600"/>
              </a:spcAft>
            </a:pPr>
            <a:r>
              <a:rPr lang="ru-RU" altLang="ru-RU" sz="1900" dirty="0" smtClean="0"/>
              <a:t>Свидетельства экспертов</a:t>
            </a:r>
            <a:r>
              <a:rPr lang="en-GB" dirty="0" smtClean="0"/>
              <a:t> </a:t>
            </a:r>
          </a:p>
          <a:p>
            <a:pPr eaLnBrk="1" fontAlgn="auto" hangingPunct="1">
              <a:spcBef>
                <a:spcPts val="0"/>
              </a:spcBef>
              <a:spcAft>
                <a:spcPts val="0"/>
              </a:spcAft>
              <a:defRPr/>
            </a:pPr>
            <a:r>
              <a:rPr lang="ru-RU" altLang="ru-RU" b="1" dirty="0" smtClean="0"/>
              <a:t>Уязвимые</a:t>
            </a:r>
            <a:r>
              <a:rPr lang="ru-RU" altLang="ru-RU" dirty="0" smtClean="0"/>
              <a:t>. Некоторые цифровые данные, обрабатываемые на компьютерной системе, являются весьма уязвимыми и  могут быть легко стерты или изменены. Этот аспект важен не только для оценки цифровых доказательств, но и для процесса их сбора. Данные, которые хранятся только в системе памяти </a:t>
            </a:r>
            <a:r>
              <a:rPr lang="en-GB" altLang="ru-RU" dirty="0" smtClean="0"/>
              <a:t>RAM</a:t>
            </a:r>
            <a:r>
              <a:rPr lang="ru-RU" altLang="ru-RU" dirty="0" smtClean="0"/>
              <a:t>, в целом будут потеряны, если система будет выключена и если не будут применены специальные технические меры для того, чтобы это не случилось. Поскольку информация, хранящаяся в памяти системы, может иметь важное значение для расследования, то метод сбора этих доказательств может отличаться от процессов сбора традиционных доказательств</a:t>
            </a:r>
            <a:r>
              <a:rPr lang="en-GB" dirty="0" smtClean="0"/>
              <a:t>. </a:t>
            </a:r>
          </a:p>
          <a:p>
            <a:pPr eaLnBrk="1" fontAlgn="auto" hangingPunct="1">
              <a:spcBef>
                <a:spcPts val="0"/>
              </a:spcBef>
              <a:spcAft>
                <a:spcPts val="0"/>
              </a:spcAft>
              <a:defRPr/>
            </a:pPr>
            <a:r>
              <a:rPr lang="ru-RU" altLang="ru-RU" b="1" dirty="0" smtClean="0"/>
              <a:t>Могут быть изменены</a:t>
            </a:r>
            <a:r>
              <a:rPr lang="ru-RU" altLang="ru-RU" dirty="0" smtClean="0"/>
              <a:t>. Цифровые данные могут быть изменены. Одним из основных принципов судебной компьютерной экспертизы является необходимость сохранения целостности цифровых доказательств. Обеспечение полного документирования процесса и применение методов для поддержания целостности компьютерных данных является важнейшим условием для избежания того, чтобы подозреваемый не заявлял, что доказательства были искажены. Исходя из  этого, судебные компьютерные эксперты стремятся заменить процессы расследования, которые приводят к изменению файлов на компьютере подозреваемого более сложными процессами</a:t>
            </a:r>
            <a:r>
              <a:rPr lang="en-GB" dirty="0" smtClean="0"/>
              <a:t>. </a:t>
            </a:r>
          </a:p>
          <a:p>
            <a:pPr eaLnBrk="1" hangingPunct="1">
              <a:spcBef>
                <a:spcPct val="0"/>
              </a:spcBef>
            </a:pPr>
            <a:r>
              <a:rPr lang="ru-RU" altLang="ru-RU" b="1" dirty="0" smtClean="0"/>
              <a:t>Децентрализованное хранение</a:t>
            </a:r>
            <a:r>
              <a:rPr lang="ru-RU" altLang="ru-RU" dirty="0" smtClean="0"/>
              <a:t>. Наличие широкополосного доступа и серверов для дистанционного хранения влияет на то, как хранится информация. Притом что в прошлом следователи могли сосредоточиться на жилье подозреваемого при поиске компьютерных данных, в наши дни им необходимо учитывать, что цифровая информация может физически храниться за границей и подозреваемый имеет к ней доступ только в том случае, когда это необходимо</a:t>
            </a:r>
            <a:r>
              <a:rPr lang="en-GB" altLang="ru-RU" dirty="0" smtClean="0"/>
              <a:t>.</a:t>
            </a:r>
            <a:endParaRPr lang="ru-RU" altLang="ru-RU" dirty="0" smtClean="0"/>
          </a:p>
          <a:p>
            <a:pPr eaLnBrk="1" hangingPunct="1">
              <a:spcBef>
                <a:spcPct val="0"/>
              </a:spcBef>
            </a:pPr>
            <a:r>
              <a:rPr lang="ru-RU" altLang="ru-RU" b="1" dirty="0" smtClean="0"/>
              <a:t>Скорость технического развития</a:t>
            </a:r>
            <a:r>
              <a:rPr lang="ru-RU" altLang="ru-RU" dirty="0" smtClean="0"/>
              <a:t>. Техника продолжает развиваться высокими темпами. Значительное число новшеств создает новые вызовы в отношении судебного технического анализа. Такое развитие требует постоянной подготовки тех, кто участвует в сборе доказательств, а также для того, чтобы обновлять оборудование для судебного анализа. Новые варианты операционных систем и другие виды компьютерного обеспечения могут порождать другие данные, которые могли бы иметь значение для следствия. Аналогичные изменения происходят и в отношении носителей данных. Притом что в прошлом данные хранились на дискетах, в наши дни следователи должны учитывать, что соответствующая информация может храниться на проигрывателях </a:t>
            </a:r>
            <a:r>
              <a:rPr lang="en-GB" altLang="ru-RU" dirty="0" smtClean="0"/>
              <a:t>MP3 </a:t>
            </a:r>
            <a:r>
              <a:rPr lang="ru-RU" altLang="ru-RU" dirty="0" smtClean="0"/>
              <a:t>или на часах, в которых имеется устройство памяти на </a:t>
            </a:r>
            <a:r>
              <a:rPr lang="en-GB" altLang="ru-RU" dirty="0" smtClean="0"/>
              <a:t>USB</a:t>
            </a:r>
            <a:r>
              <a:rPr lang="en-GB" dirty="0" smtClean="0"/>
              <a:t>. </a:t>
            </a:r>
          </a:p>
          <a:p>
            <a:pPr eaLnBrk="1" fontAlgn="auto" hangingPunct="1">
              <a:spcBef>
                <a:spcPts val="0"/>
              </a:spcBef>
              <a:spcAft>
                <a:spcPts val="0"/>
              </a:spcAft>
              <a:defRPr/>
            </a:pPr>
            <a:endParaRPr lang="en-US" dirty="0"/>
          </a:p>
        </p:txBody>
      </p:sp>
      <p:sp>
        <p:nvSpPr>
          <p:cNvPr id="10035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2613A6A6-25D2-4D99-A7B2-FAB6E0AB271B}" type="slidenum">
              <a:rPr lang="en-US" altLang="ru-RU" smtClean="0"/>
              <a:pPr fontAlgn="base">
                <a:spcBef>
                  <a:spcPct val="0"/>
                </a:spcBef>
                <a:spcAft>
                  <a:spcPct val="0"/>
                </a:spcAft>
                <a:defRPr/>
              </a:pPr>
              <a:t>14</a:t>
            </a:fld>
            <a:endParaRPr lang="en-US" altLang="ru-RU"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ru-RU" smtClean="0"/>
          </a:p>
        </p:txBody>
      </p:sp>
      <p:sp>
        <p:nvSpPr>
          <p:cNvPr id="10138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B4001B3D-6F2A-47CA-9E5C-6318EDB53DBF}" type="slidenum">
              <a:rPr lang="en-GB" altLang="ru-RU" smtClean="0"/>
              <a:pPr fontAlgn="base">
                <a:spcBef>
                  <a:spcPct val="0"/>
                </a:spcBef>
                <a:spcAft>
                  <a:spcPct val="0"/>
                </a:spcAft>
                <a:defRPr/>
              </a:pPr>
              <a:t>15</a:t>
            </a:fld>
            <a:endParaRPr lang="en-GB" altLang="ru-RU"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10240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94A233C1-CC4B-402F-9071-98FA026C4B61}" type="slidenum">
              <a:rPr lang="en-US" altLang="ru-RU" smtClean="0"/>
              <a:pPr fontAlgn="base">
                <a:spcBef>
                  <a:spcPct val="0"/>
                </a:spcBef>
                <a:spcAft>
                  <a:spcPct val="0"/>
                </a:spcAft>
                <a:defRPr/>
              </a:pPr>
              <a:t>16</a:t>
            </a:fld>
            <a:endParaRPr lang="en-US" altLang="ru-RU"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noFill/>
          <a:ln>
            <a:solidFill>
              <a:srgbClr val="000000"/>
            </a:solidFill>
            <a:miter lim="800000"/>
            <a:headEnd/>
            <a:tailEnd/>
          </a:ln>
        </p:spPr>
      </p:sp>
      <p:sp>
        <p:nvSpPr>
          <p:cNvPr id="1034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10342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563CA3C8-DEB8-4633-AE6C-F7E95CBBADF7}" type="slidenum">
              <a:rPr lang="en-US" altLang="ru-RU" smtClean="0"/>
              <a:pPr fontAlgn="base">
                <a:spcBef>
                  <a:spcPct val="0"/>
                </a:spcBef>
                <a:spcAft>
                  <a:spcPct val="0"/>
                </a:spcAft>
                <a:defRPr/>
              </a:pPr>
              <a:t>17</a:t>
            </a:fld>
            <a:endParaRPr lang="en-US" altLang="ru-RU"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bwMode="auto">
          <a:noFill/>
          <a:ln>
            <a:solidFill>
              <a:srgbClr val="000000"/>
            </a:solidFill>
            <a:miter lim="800000"/>
            <a:headEnd/>
            <a:tailEnd/>
          </a:ln>
        </p:spPr>
      </p:sp>
      <p:sp>
        <p:nvSpPr>
          <p:cNvPr id="1044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dirty="0" smtClean="0"/>
              <a:t>В этой части занятия большое внимание уделяется вопросам, связанным с руководством по электронным доказательствам. Излагаются многочисленные подробности для оказания помощи инструктору по организации данного урока. Это подробно изложено в руководстве для инструктора, а резюме дано тезисно на прилагаемых слайдах. Инструктору следует продумать, насколько подробно это необходимо излагать, исходя из требований участников для достижения поставленных задач</a:t>
            </a:r>
            <a:r>
              <a:rPr lang="en-GB" altLang="ru-RU" dirty="0" smtClean="0"/>
              <a:t>.</a:t>
            </a:r>
          </a:p>
          <a:p>
            <a:pPr eaLnBrk="1" hangingPunct="1">
              <a:spcBef>
                <a:spcPct val="0"/>
              </a:spcBef>
            </a:pPr>
            <a:endParaRPr lang="en-GB" altLang="ru-RU" dirty="0" smtClean="0"/>
          </a:p>
        </p:txBody>
      </p:sp>
      <p:sp>
        <p:nvSpPr>
          <p:cNvPr id="10445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30840AF-7552-42DF-85F6-7FC19FAA1F1E}" type="slidenum">
              <a:rPr lang="en-GB" altLang="ru-RU" smtClean="0"/>
              <a:pPr fontAlgn="base">
                <a:spcBef>
                  <a:spcPct val="0"/>
                </a:spcBef>
                <a:spcAft>
                  <a:spcPct val="0"/>
                </a:spcAft>
                <a:defRPr/>
              </a:pPr>
              <a:t>18</a:t>
            </a:fld>
            <a:endParaRPr lang="en-GB" altLang="ru-RU"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Образ слайда 1"/>
          <p:cNvSpPr>
            <a:spLocks noGrp="1" noRot="1" noChangeAspect="1" noTextEdit="1"/>
          </p:cNvSpPr>
          <p:nvPr>
            <p:ph type="sldImg"/>
          </p:nvPr>
        </p:nvSpPr>
        <p:spPr bwMode="auto">
          <a:noFill/>
          <a:ln>
            <a:solidFill>
              <a:srgbClr val="000000"/>
            </a:solidFill>
            <a:miter lim="800000"/>
            <a:headEnd/>
            <a:tailEnd/>
          </a:ln>
        </p:spPr>
      </p:sp>
      <p:sp>
        <p:nvSpPr>
          <p:cNvPr id="105475"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105476" name="Номер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3E6D18D-4D1F-4052-BCD3-9273E8CB5173}" type="slidenum">
              <a:rPr lang="en-US" altLang="ru-RU" smtClean="0"/>
              <a:pPr fontAlgn="base">
                <a:spcBef>
                  <a:spcPct val="0"/>
                </a:spcBef>
                <a:spcAft>
                  <a:spcPct val="0"/>
                </a:spcAft>
                <a:defRPr/>
              </a:pPr>
              <a:t>25</a:t>
            </a:fld>
            <a:endParaRPr lang="en-US" altLang="ru-RU"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ru-RU" smtClean="0"/>
          </a:p>
        </p:txBody>
      </p:sp>
      <p:sp>
        <p:nvSpPr>
          <p:cNvPr id="10650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6098DE5-DFC2-446C-8206-502520F12996}" type="slidenum">
              <a:rPr lang="en-GB" altLang="ru-RU" smtClean="0"/>
              <a:pPr fontAlgn="base">
                <a:spcBef>
                  <a:spcPct val="0"/>
                </a:spcBef>
                <a:spcAft>
                  <a:spcPct val="0"/>
                </a:spcAft>
                <a:defRPr/>
              </a:pPr>
              <a:t>27</a:t>
            </a:fld>
            <a:endParaRPr lang="en-GB" alt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p:spPr>
      </p:sp>
      <p:sp>
        <p:nvSpPr>
          <p:cNvPr id="890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b="1" dirty="0" smtClean="0"/>
              <a:t>Повестка дня</a:t>
            </a:r>
            <a:endParaRPr lang="en-GB" altLang="ru-RU" dirty="0" smtClean="0"/>
          </a:p>
          <a:p>
            <a:pPr eaLnBrk="1" hangingPunct="1">
              <a:spcBef>
                <a:spcPct val="0"/>
              </a:spcBef>
            </a:pPr>
            <a:r>
              <a:rPr lang="ru-RU" altLang="ru-RU" dirty="0" smtClean="0"/>
              <a:t>На</a:t>
            </a:r>
            <a:r>
              <a:rPr lang="ru-RU" altLang="ru-RU" baseline="0" dirty="0" smtClean="0"/>
              <a:t> слайдах повестки дня перечисляются слайды сессии и инструктор должен, если это необходимо, остановиться на конкретных аспектах, которые могут быть важны для конкретно группы слушателей. Инструктор должен объяснить, как будет подаваться материал  и что будет время для интерактивных обсуждений и вопросов. Инструктору также нужно подчеркнуть, что весь курс призван быть интерактивным и что от слушателей ожидается участие на всем протяжении курса. Следует также разъяснить, будет ли проводиться оценка и в какой форме и будет ли даваться оценка (по этой программе оценка не предусматривается</a:t>
            </a:r>
            <a:r>
              <a:rPr lang="en-GB" altLang="ru-RU" dirty="0" smtClean="0"/>
              <a:t>).</a:t>
            </a:r>
          </a:p>
          <a:p>
            <a:pPr eaLnBrk="1" hangingPunct="1">
              <a:spcBef>
                <a:spcPct val="0"/>
              </a:spcBef>
            </a:pPr>
            <a:endParaRPr lang="en-US" altLang="ru-RU" dirty="0" smtClean="0"/>
          </a:p>
        </p:txBody>
      </p:sp>
      <p:sp>
        <p:nvSpPr>
          <p:cNvPr id="8909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35D7FF1-DBEC-4EFE-BFC1-8CC4918F3C71}" type="slidenum">
              <a:rPr lang="en-US" altLang="ru-RU" smtClean="0"/>
              <a:pPr fontAlgn="base">
                <a:spcBef>
                  <a:spcPct val="0"/>
                </a:spcBef>
                <a:spcAft>
                  <a:spcPct val="0"/>
                </a:spcAft>
                <a:defRPr/>
              </a:pPr>
              <a:t>2</a:t>
            </a:fld>
            <a:endParaRPr lang="en-US" altLang="ru-RU"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p:spPr>
      </p:sp>
      <p:sp>
        <p:nvSpPr>
          <p:cNvPr id="1075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dirty="0" smtClean="0"/>
              <a:t>Различные варианты выемки электронных доказательств представляют собой важный аспект данного учебного курса, при этом все они имеют разные характеристики, риски и результаты. Инструктору следует обеспечивать, чтобы это объяснялось достаточно подробно таким образом, чтобы участники могли помочь понять последствия всего этого для своей роли как судей и прокуроров. Следующая информация предоставляется для того, чтобы инструкторы могли разработать соответствующий материал</a:t>
            </a:r>
            <a:r>
              <a:rPr lang="en-GB" altLang="ru-RU" dirty="0" smtClean="0"/>
              <a:t>.</a:t>
            </a:r>
          </a:p>
          <a:p>
            <a:pPr eaLnBrk="1" hangingPunct="1">
              <a:spcBef>
                <a:spcPct val="0"/>
              </a:spcBef>
            </a:pPr>
            <a:endParaRPr lang="en-US" altLang="ru-RU" dirty="0" smtClean="0"/>
          </a:p>
        </p:txBody>
      </p:sp>
      <p:sp>
        <p:nvSpPr>
          <p:cNvPr id="10752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B4887FA-92A4-4C90-8B2E-F87DCB3A14DA}" type="slidenum">
              <a:rPr lang="en-US" altLang="ru-RU" smtClean="0"/>
              <a:pPr fontAlgn="base">
                <a:spcBef>
                  <a:spcPct val="0"/>
                </a:spcBef>
                <a:spcAft>
                  <a:spcPct val="0"/>
                </a:spcAft>
                <a:defRPr/>
              </a:pPr>
              <a:t>28</a:t>
            </a:fld>
            <a:endParaRPr lang="en-US" altLang="ru-RU"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p:spPr>
      </p:sp>
      <p:sp>
        <p:nvSpPr>
          <p:cNvPr id="1085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80000"/>
              </a:lnSpc>
              <a:spcBef>
                <a:spcPct val="0"/>
              </a:spcBef>
            </a:pPr>
            <a:r>
              <a:rPr lang="ru-RU" altLang="ru-RU" sz="600" b="1" dirty="0" smtClean="0"/>
              <a:t>Выемка электронного оборудования и устройств для хранения данных</a:t>
            </a:r>
            <a:endParaRPr lang="en-GB" altLang="ru-RU" sz="600" b="1" dirty="0" smtClean="0"/>
          </a:p>
          <a:p>
            <a:pPr eaLnBrk="1" hangingPunct="1">
              <a:lnSpc>
                <a:spcPct val="80000"/>
              </a:lnSpc>
              <a:spcBef>
                <a:spcPct val="0"/>
              </a:spcBef>
            </a:pPr>
            <a:r>
              <a:rPr lang="ru-RU" altLang="ru-RU" sz="600" dirty="0" smtClean="0"/>
              <a:t>Данный тип выемки может подходить в следующих случаях</a:t>
            </a:r>
            <a:r>
              <a:rPr lang="en-GB" altLang="ru-RU" sz="600" dirty="0" smtClean="0"/>
              <a:t>:</a:t>
            </a:r>
          </a:p>
          <a:p>
            <a:pPr eaLnBrk="1" hangingPunct="1">
              <a:lnSpc>
                <a:spcPct val="80000"/>
              </a:lnSpc>
              <a:spcBef>
                <a:spcPct val="0"/>
              </a:spcBef>
            </a:pPr>
            <a:r>
              <a:rPr lang="ru-RU" altLang="ru-RU" sz="600" dirty="0" smtClean="0"/>
              <a:t>существует слишком много оборудования для конфискации, например, отдельный компьютер или небольшая сеть (например, в квартире подозреваемого</a:t>
            </a:r>
            <a:r>
              <a:rPr lang="en-GB" altLang="ru-RU" sz="600" dirty="0" smtClean="0"/>
              <a:t>);</a:t>
            </a:r>
          </a:p>
          <a:p>
            <a:pPr eaLnBrk="1" hangingPunct="1">
              <a:lnSpc>
                <a:spcPct val="80000"/>
              </a:lnSpc>
              <a:spcBef>
                <a:spcPct val="0"/>
              </a:spcBef>
            </a:pPr>
            <a:r>
              <a:rPr lang="ru-RU" altLang="ru-RU" sz="600" dirty="0" smtClean="0"/>
              <a:t>не существует риска высоких финансовых или иных потерь, которые могут быть вызваны отсутствием функционирования/недоступностью конфискуемого оборудования</a:t>
            </a:r>
            <a:r>
              <a:rPr lang="en-GB" altLang="ru-RU" sz="600" dirty="0" smtClean="0"/>
              <a:t>;</a:t>
            </a:r>
          </a:p>
          <a:p>
            <a:pPr eaLnBrk="1" hangingPunct="1">
              <a:lnSpc>
                <a:spcPct val="80000"/>
              </a:lnSpc>
              <a:spcBef>
                <a:spcPct val="0"/>
              </a:spcBef>
            </a:pPr>
            <a:r>
              <a:rPr lang="ru-RU" altLang="ru-RU" sz="600" dirty="0" smtClean="0"/>
              <a:t>конфискация абсолютно необходима в связи с характером конкретного преступления</a:t>
            </a:r>
            <a:r>
              <a:rPr lang="en-GB" altLang="ru-RU" sz="600" dirty="0" smtClean="0"/>
              <a:t>;</a:t>
            </a:r>
          </a:p>
          <a:p>
            <a:pPr eaLnBrk="1" hangingPunct="1">
              <a:lnSpc>
                <a:spcPct val="80000"/>
              </a:lnSpc>
              <a:spcBef>
                <a:spcPct val="0"/>
              </a:spcBef>
            </a:pPr>
            <a:r>
              <a:rPr lang="ru-RU" altLang="ru-RU" sz="600" dirty="0" smtClean="0"/>
              <a:t>необходимо/требуется остановить деятельность, осуществляемую на конфискуемом оборудовании</a:t>
            </a:r>
            <a:r>
              <a:rPr lang="en-GB" altLang="ru-RU" sz="600" dirty="0" smtClean="0"/>
              <a:t>.</a:t>
            </a:r>
          </a:p>
          <a:p>
            <a:pPr eaLnBrk="1" hangingPunct="1">
              <a:lnSpc>
                <a:spcPct val="80000"/>
              </a:lnSpc>
              <a:spcBef>
                <a:spcPct val="0"/>
              </a:spcBef>
            </a:pPr>
            <a:r>
              <a:rPr lang="ru-RU" altLang="ru-RU" sz="600" dirty="0" smtClean="0"/>
              <a:t>Преимущества такого типа выемки следующие</a:t>
            </a:r>
            <a:r>
              <a:rPr lang="en-GB" altLang="ru-RU" sz="600" dirty="0" smtClean="0"/>
              <a:t>:</a:t>
            </a:r>
          </a:p>
          <a:p>
            <a:pPr eaLnBrk="1" hangingPunct="1">
              <a:lnSpc>
                <a:spcPct val="80000"/>
              </a:lnSpc>
              <a:spcBef>
                <a:spcPct val="0"/>
              </a:spcBef>
            </a:pPr>
            <a:r>
              <a:rPr lang="ru-RU" altLang="ru-RU" sz="600" dirty="0" smtClean="0"/>
              <a:t>это может быть осуществлено без поддержки эксперта на месте правонарушения</a:t>
            </a:r>
            <a:r>
              <a:rPr lang="en-GB" altLang="ru-RU" sz="600" dirty="0" smtClean="0"/>
              <a:t>;</a:t>
            </a:r>
          </a:p>
          <a:p>
            <a:pPr eaLnBrk="1" hangingPunct="1">
              <a:lnSpc>
                <a:spcPct val="80000"/>
              </a:lnSpc>
              <a:spcBef>
                <a:spcPct val="0"/>
              </a:spcBef>
            </a:pPr>
            <a:r>
              <a:rPr lang="ru-RU" altLang="ru-RU" sz="600" dirty="0" smtClean="0"/>
              <a:t>процедура выемки как правило не требует много времени</a:t>
            </a:r>
            <a:r>
              <a:rPr lang="en-GB" altLang="ru-RU" sz="600" dirty="0" smtClean="0"/>
              <a:t>;</a:t>
            </a:r>
          </a:p>
          <a:p>
            <a:pPr eaLnBrk="1" hangingPunct="1">
              <a:lnSpc>
                <a:spcPct val="80000"/>
              </a:lnSpc>
              <a:spcBef>
                <a:spcPct val="0"/>
              </a:spcBef>
            </a:pPr>
            <a:r>
              <a:rPr lang="ru-RU" altLang="ru-RU" sz="600" dirty="0" smtClean="0"/>
              <a:t>электронные доказательства берутся под контроль; и</a:t>
            </a:r>
            <a:endParaRPr lang="en-GB" altLang="ru-RU" sz="600" dirty="0" smtClean="0"/>
          </a:p>
          <a:p>
            <a:pPr eaLnBrk="1" hangingPunct="1">
              <a:lnSpc>
                <a:spcPct val="80000"/>
              </a:lnSpc>
              <a:spcBef>
                <a:spcPct val="0"/>
              </a:spcBef>
            </a:pPr>
            <a:r>
              <a:rPr lang="ru-RU" altLang="ru-RU" sz="600" dirty="0" smtClean="0"/>
              <a:t>электронные доказательства могут быть проанализированы в контролируемой среде</a:t>
            </a:r>
            <a:r>
              <a:rPr lang="en-GB" altLang="ru-RU" sz="600" dirty="0" smtClean="0"/>
              <a:t>.</a:t>
            </a:r>
          </a:p>
          <a:p>
            <a:pPr eaLnBrk="1" hangingPunct="1">
              <a:lnSpc>
                <a:spcPct val="80000"/>
              </a:lnSpc>
              <a:spcBef>
                <a:spcPct val="0"/>
              </a:spcBef>
            </a:pPr>
            <a:r>
              <a:rPr lang="ru-RU" altLang="ru-RU" sz="600" dirty="0" smtClean="0"/>
              <a:t>Недостатки такого типа выемки следующие</a:t>
            </a:r>
            <a:r>
              <a:rPr lang="en-GB" altLang="ru-RU" sz="600" dirty="0" smtClean="0"/>
              <a:t>:</a:t>
            </a:r>
          </a:p>
          <a:p>
            <a:pPr eaLnBrk="1" hangingPunct="1">
              <a:lnSpc>
                <a:spcPct val="80000"/>
              </a:lnSpc>
              <a:spcBef>
                <a:spcPct val="0"/>
              </a:spcBef>
            </a:pPr>
            <a:r>
              <a:rPr lang="ru-RU" altLang="ru-RU" sz="600" dirty="0" smtClean="0"/>
              <a:t>существует риск нанесения ущерба оборудованию</a:t>
            </a:r>
            <a:r>
              <a:rPr lang="en-GB" altLang="ru-RU" sz="600" dirty="0" smtClean="0"/>
              <a:t>;</a:t>
            </a:r>
          </a:p>
          <a:p>
            <a:pPr eaLnBrk="1" hangingPunct="1">
              <a:lnSpc>
                <a:spcPct val="80000"/>
              </a:lnSpc>
              <a:spcBef>
                <a:spcPct val="0"/>
              </a:spcBef>
            </a:pPr>
            <a:r>
              <a:rPr lang="ru-RU" altLang="ru-RU" sz="600" dirty="0" smtClean="0"/>
              <a:t>существует риск нанесения ущерба лицам, не связанным с данным преступлением; и</a:t>
            </a:r>
            <a:endParaRPr lang="en-GB" altLang="ru-RU" sz="600" dirty="0" smtClean="0"/>
          </a:p>
          <a:p>
            <a:pPr eaLnBrk="1" hangingPunct="1">
              <a:lnSpc>
                <a:spcPct val="80000"/>
              </a:lnSpc>
              <a:spcBef>
                <a:spcPct val="0"/>
              </a:spcBef>
            </a:pPr>
            <a:r>
              <a:rPr lang="ru-RU" altLang="ru-RU" sz="600" dirty="0" smtClean="0"/>
              <a:t>существует риск вмешательства в деятельность, не связанную с данным преступлением</a:t>
            </a:r>
            <a:r>
              <a:rPr lang="en-GB" altLang="ru-RU" sz="600" dirty="0" smtClean="0"/>
              <a:t>.</a:t>
            </a:r>
          </a:p>
          <a:p>
            <a:pPr eaLnBrk="1" hangingPunct="1">
              <a:lnSpc>
                <a:spcPct val="80000"/>
              </a:lnSpc>
              <a:spcBef>
                <a:spcPct val="0"/>
              </a:spcBef>
            </a:pPr>
            <a:r>
              <a:rPr lang="en-GB" altLang="ru-RU" sz="600" dirty="0" smtClean="0"/>
              <a:t> </a:t>
            </a:r>
          </a:p>
          <a:p>
            <a:pPr eaLnBrk="1" hangingPunct="1">
              <a:lnSpc>
                <a:spcPct val="80000"/>
              </a:lnSpc>
              <a:spcBef>
                <a:spcPct val="0"/>
              </a:spcBef>
            </a:pPr>
            <a:r>
              <a:rPr lang="ru-RU" altLang="ru-RU" sz="600" b="1" dirty="0" smtClean="0"/>
              <a:t>Копирование всего содержания памяти</a:t>
            </a:r>
            <a:endParaRPr lang="en-GB" altLang="ru-RU" sz="600" b="1" dirty="0" smtClean="0"/>
          </a:p>
          <a:p>
            <a:pPr eaLnBrk="1" hangingPunct="1">
              <a:lnSpc>
                <a:spcPct val="80000"/>
              </a:lnSpc>
              <a:spcBef>
                <a:spcPct val="0"/>
              </a:spcBef>
            </a:pPr>
            <a:r>
              <a:rPr lang="ru-RU" altLang="ru-RU" sz="600" dirty="0" smtClean="0"/>
              <a:t>Для того рода выемки, которую иногда называют «</a:t>
            </a:r>
            <a:r>
              <a:rPr lang="ru-RU" altLang="ru-RU" sz="800" dirty="0" smtClean="0"/>
              <a:t>изображение или зеркальное отображение</a:t>
            </a:r>
            <a:r>
              <a:rPr lang="ru-RU" altLang="ru-RU" sz="600" dirty="0" smtClean="0"/>
              <a:t>», требуется специальное оборудование для точного дублирования содержания памяти электронного оборудования (или цифрового устройства для хранения) на внешнем устройстве хранения</a:t>
            </a:r>
            <a:r>
              <a:rPr lang="en-GB" altLang="ru-RU" sz="600" dirty="0" smtClean="0"/>
              <a:t>.</a:t>
            </a:r>
          </a:p>
          <a:p>
            <a:pPr eaLnBrk="1" hangingPunct="1">
              <a:lnSpc>
                <a:spcPct val="80000"/>
              </a:lnSpc>
              <a:spcBef>
                <a:spcPct val="0"/>
              </a:spcBef>
            </a:pPr>
            <a:r>
              <a:rPr lang="ru-RU" altLang="ru-RU" sz="600" dirty="0" smtClean="0"/>
              <a:t>Такой тип выемки может подходит в следующих случаях</a:t>
            </a:r>
            <a:r>
              <a:rPr lang="en-GB" altLang="ru-RU" sz="600" dirty="0" smtClean="0"/>
              <a:t>:</a:t>
            </a:r>
          </a:p>
          <a:p>
            <a:pPr eaLnBrk="1" hangingPunct="1">
              <a:lnSpc>
                <a:spcPct val="80000"/>
              </a:lnSpc>
              <a:spcBef>
                <a:spcPct val="0"/>
              </a:spcBef>
            </a:pPr>
            <a:r>
              <a:rPr lang="ru-RU" altLang="ru-RU" sz="600" dirty="0" smtClean="0"/>
              <a:t>необходимо охватить значительный объем оборудования (например, в малом или среднем предприятии)</a:t>
            </a:r>
            <a:r>
              <a:rPr lang="en-GB" altLang="ru-RU" sz="600" dirty="0" smtClean="0"/>
              <a:t>;</a:t>
            </a:r>
          </a:p>
          <a:p>
            <a:pPr eaLnBrk="1" hangingPunct="1">
              <a:lnSpc>
                <a:spcPct val="80000"/>
              </a:lnSpc>
              <a:spcBef>
                <a:spcPct val="0"/>
              </a:spcBef>
            </a:pPr>
            <a:r>
              <a:rPr lang="ru-RU" altLang="ru-RU" sz="600" dirty="0" smtClean="0"/>
              <a:t>существует риск высоких финансовых или иных потерь, которые могут быть вызваны отсутствием функционирования/недоступностью конфискуемого оборудования</a:t>
            </a:r>
            <a:r>
              <a:rPr lang="en-GB" altLang="ru-RU" sz="600" dirty="0" smtClean="0"/>
              <a:t> (</a:t>
            </a:r>
            <a:r>
              <a:rPr lang="ru-RU" altLang="ru-RU" sz="600" dirty="0" smtClean="0"/>
              <a:t>например, система </a:t>
            </a:r>
            <a:r>
              <a:rPr lang="en-GB" altLang="ru-RU" sz="600" dirty="0" smtClean="0"/>
              <a:t>IT</a:t>
            </a:r>
            <a:r>
              <a:rPr lang="ru-RU" altLang="ru-RU" sz="600" dirty="0" smtClean="0"/>
              <a:t> может рассматриваться как жизненно важная для подозреваемого или третьей стороны); и</a:t>
            </a:r>
            <a:endParaRPr lang="en-GB" altLang="ru-RU" sz="600" dirty="0" smtClean="0"/>
          </a:p>
          <a:p>
            <a:pPr eaLnBrk="1" hangingPunct="1">
              <a:lnSpc>
                <a:spcPct val="80000"/>
              </a:lnSpc>
              <a:spcBef>
                <a:spcPct val="0"/>
              </a:spcBef>
            </a:pPr>
            <a:r>
              <a:rPr lang="ru-RU" altLang="ru-RU" sz="600" dirty="0" smtClean="0"/>
              <a:t>конфискация не считается необходимой в связи с характером конкретного правонарушения</a:t>
            </a:r>
            <a:r>
              <a:rPr lang="en-GB" altLang="ru-RU" sz="600" dirty="0" smtClean="0"/>
              <a:t>.</a:t>
            </a:r>
          </a:p>
          <a:p>
            <a:pPr eaLnBrk="1" hangingPunct="1">
              <a:lnSpc>
                <a:spcPct val="80000"/>
              </a:lnSpc>
              <a:spcBef>
                <a:spcPct val="0"/>
              </a:spcBef>
            </a:pPr>
            <a:r>
              <a:rPr lang="ru-RU" altLang="ru-RU" sz="600" dirty="0" smtClean="0"/>
              <a:t>Преимущества такого рода выемки</a:t>
            </a:r>
            <a:r>
              <a:rPr lang="en-GB" altLang="ru-RU" sz="600" dirty="0" smtClean="0"/>
              <a:t>:</a:t>
            </a:r>
          </a:p>
          <a:p>
            <a:pPr eaLnBrk="1" hangingPunct="1">
              <a:lnSpc>
                <a:spcPct val="80000"/>
              </a:lnSpc>
              <a:spcBef>
                <a:spcPct val="0"/>
              </a:spcBef>
            </a:pPr>
            <a:r>
              <a:rPr lang="ru-RU" altLang="ru-RU" sz="600" dirty="0" smtClean="0"/>
              <a:t>малый риск ущерба оборудованию</a:t>
            </a:r>
            <a:r>
              <a:rPr lang="en-GB" altLang="ru-RU" sz="600" dirty="0" smtClean="0"/>
              <a:t>;</a:t>
            </a:r>
          </a:p>
          <a:p>
            <a:pPr eaLnBrk="1" hangingPunct="1">
              <a:lnSpc>
                <a:spcPct val="80000"/>
              </a:lnSpc>
              <a:spcBef>
                <a:spcPct val="0"/>
              </a:spcBef>
            </a:pPr>
            <a:r>
              <a:rPr lang="ru-RU" altLang="ru-RU" sz="600" dirty="0" smtClean="0"/>
              <a:t>малый риск нанесения ущерба лицам, не связанным с данным преступлением</a:t>
            </a:r>
            <a:r>
              <a:rPr lang="en-GB" altLang="ru-RU" sz="600" dirty="0" smtClean="0"/>
              <a:t>;</a:t>
            </a:r>
          </a:p>
          <a:p>
            <a:pPr eaLnBrk="1" hangingPunct="1">
              <a:lnSpc>
                <a:spcPct val="80000"/>
              </a:lnSpc>
              <a:spcBef>
                <a:spcPct val="0"/>
              </a:spcBef>
            </a:pPr>
            <a:r>
              <a:rPr lang="ru-RU" altLang="ru-RU" sz="600" dirty="0" smtClean="0"/>
              <a:t>малый риск вмешательства в деятельность, не связанную с данным преступлением</a:t>
            </a:r>
            <a:r>
              <a:rPr lang="en-GB" altLang="ru-RU" sz="600" dirty="0" smtClean="0"/>
              <a:t>; </a:t>
            </a:r>
          </a:p>
          <a:p>
            <a:pPr eaLnBrk="1" hangingPunct="1">
              <a:lnSpc>
                <a:spcPct val="80000"/>
              </a:lnSpc>
              <a:spcBef>
                <a:spcPct val="0"/>
              </a:spcBef>
            </a:pPr>
            <a:r>
              <a:rPr lang="ru-RU" altLang="ru-RU" sz="600" dirty="0" smtClean="0"/>
              <a:t>электронные доказательства анализируются в контролируемой среде</a:t>
            </a:r>
            <a:r>
              <a:rPr lang="en-GB" altLang="ru-RU" sz="600" dirty="0" smtClean="0"/>
              <a:t>.</a:t>
            </a:r>
          </a:p>
          <a:p>
            <a:pPr eaLnBrk="1" hangingPunct="1">
              <a:lnSpc>
                <a:spcPct val="80000"/>
              </a:lnSpc>
              <a:spcBef>
                <a:spcPct val="0"/>
              </a:spcBef>
            </a:pPr>
            <a:r>
              <a:rPr lang="ru-RU" altLang="ru-RU" sz="600" dirty="0" smtClean="0"/>
              <a:t>Недостатки такого рода выемки</a:t>
            </a:r>
            <a:r>
              <a:rPr lang="en-GB" altLang="ru-RU" sz="600" dirty="0" smtClean="0"/>
              <a:t>:</a:t>
            </a:r>
          </a:p>
          <a:p>
            <a:pPr eaLnBrk="1" hangingPunct="1">
              <a:lnSpc>
                <a:spcPct val="80000"/>
              </a:lnSpc>
              <a:spcBef>
                <a:spcPct val="0"/>
              </a:spcBef>
            </a:pPr>
            <a:r>
              <a:rPr lang="ru-RU" altLang="ru-RU" sz="600" dirty="0" smtClean="0"/>
              <a:t>на месте преступления требуется специальное оборудование</a:t>
            </a:r>
            <a:r>
              <a:rPr lang="en-GB" altLang="ru-RU" sz="600" dirty="0" smtClean="0"/>
              <a:t>;</a:t>
            </a:r>
          </a:p>
          <a:p>
            <a:pPr eaLnBrk="1" hangingPunct="1">
              <a:lnSpc>
                <a:spcPct val="80000"/>
              </a:lnSpc>
              <a:spcBef>
                <a:spcPct val="0"/>
              </a:spcBef>
            </a:pPr>
            <a:r>
              <a:rPr lang="ru-RU" altLang="ru-RU" sz="600" dirty="0" smtClean="0"/>
              <a:t>обычно на месте преступления необходима </a:t>
            </a:r>
            <a:r>
              <a:rPr lang="ru-RU" altLang="ru-RU" sz="600" b="1" dirty="0" smtClean="0"/>
              <a:t>поддержка экспертов</a:t>
            </a:r>
            <a:r>
              <a:rPr lang="en-GB" altLang="ru-RU" sz="600" dirty="0" smtClean="0"/>
              <a:t>;</a:t>
            </a:r>
          </a:p>
          <a:p>
            <a:pPr eaLnBrk="1" hangingPunct="1">
              <a:lnSpc>
                <a:spcPct val="80000"/>
              </a:lnSpc>
              <a:spcBef>
                <a:spcPct val="0"/>
              </a:spcBef>
            </a:pPr>
            <a:r>
              <a:rPr lang="ru-RU" altLang="ru-RU" sz="600" dirty="0" smtClean="0"/>
              <a:t>существует риск пропустить часть доказательств</a:t>
            </a:r>
            <a:r>
              <a:rPr lang="en-GB" altLang="ru-RU" sz="600" dirty="0" smtClean="0"/>
              <a:t>;</a:t>
            </a:r>
          </a:p>
          <a:p>
            <a:pPr eaLnBrk="1" hangingPunct="1">
              <a:lnSpc>
                <a:spcPct val="80000"/>
              </a:lnSpc>
              <a:spcBef>
                <a:spcPct val="0"/>
              </a:spcBef>
            </a:pPr>
            <a:r>
              <a:rPr lang="ru-RU" altLang="ru-RU" sz="600" dirty="0" smtClean="0"/>
              <a:t>процедура выемки требует времени; и</a:t>
            </a:r>
            <a:endParaRPr lang="en-GB" altLang="ru-RU" sz="600" dirty="0" smtClean="0"/>
          </a:p>
          <a:p>
            <a:pPr eaLnBrk="1" hangingPunct="1">
              <a:lnSpc>
                <a:spcPct val="80000"/>
              </a:lnSpc>
              <a:spcBef>
                <a:spcPct val="0"/>
              </a:spcBef>
            </a:pPr>
            <a:r>
              <a:rPr lang="ru-RU" altLang="ru-RU" sz="600" dirty="0" smtClean="0"/>
              <a:t>соответствующее оборудование не ставится под контроль</a:t>
            </a:r>
            <a:r>
              <a:rPr lang="en-GB" altLang="ru-RU" sz="600" dirty="0" smtClean="0"/>
              <a:t>.</a:t>
            </a:r>
          </a:p>
          <a:p>
            <a:pPr eaLnBrk="1" hangingPunct="1">
              <a:lnSpc>
                <a:spcPct val="80000"/>
              </a:lnSpc>
              <a:spcBef>
                <a:spcPct val="0"/>
              </a:spcBef>
            </a:pPr>
            <a:r>
              <a:rPr lang="en-GB" altLang="ru-RU" sz="600" dirty="0" smtClean="0"/>
              <a:t> </a:t>
            </a:r>
          </a:p>
          <a:p>
            <a:pPr eaLnBrk="1" hangingPunct="1">
              <a:lnSpc>
                <a:spcPct val="80000"/>
              </a:lnSpc>
              <a:spcBef>
                <a:spcPct val="0"/>
              </a:spcBef>
            </a:pPr>
            <a:r>
              <a:rPr lang="ru-RU" altLang="ru-RU" sz="600" b="1" dirty="0" smtClean="0"/>
              <a:t>Выемка путем конфискации оборудования для резервного копирования</a:t>
            </a:r>
            <a:endParaRPr lang="en-GB" altLang="ru-RU" sz="600" b="1" dirty="0" smtClean="0"/>
          </a:p>
          <a:p>
            <a:pPr eaLnBrk="1" hangingPunct="1">
              <a:lnSpc>
                <a:spcPct val="80000"/>
              </a:lnSpc>
              <a:spcBef>
                <a:spcPct val="0"/>
              </a:spcBef>
            </a:pPr>
            <a:r>
              <a:rPr lang="ru-RU" altLang="ru-RU" sz="600" dirty="0" smtClean="0"/>
              <a:t>Такой тип выемки может подходить в таких же случаях, как и выемка путем копирования всего содержания памяти, особенно когда имеется большой объем оборудования и данных (например, большие сети, универсальные ЭВМ</a:t>
            </a:r>
            <a:r>
              <a:rPr lang="en-GB" altLang="ru-RU" sz="600" dirty="0" smtClean="0"/>
              <a:t>).</a:t>
            </a:r>
          </a:p>
          <a:p>
            <a:pPr eaLnBrk="1" hangingPunct="1">
              <a:lnSpc>
                <a:spcPct val="80000"/>
              </a:lnSpc>
              <a:spcBef>
                <a:spcPct val="0"/>
              </a:spcBef>
            </a:pPr>
            <a:r>
              <a:rPr lang="ru-RU" altLang="ru-RU" sz="600" dirty="0" smtClean="0"/>
              <a:t>Преимущества аналогичны тем, которые связаны с выемкой путем отражения, описанной в разделе 3.2 (практически нет риска нанесения ущерба или неправильных действий). Дополнительные преимущества:</a:t>
            </a:r>
            <a:endParaRPr lang="en-GB" altLang="ru-RU" sz="600" dirty="0" smtClean="0"/>
          </a:p>
          <a:p>
            <a:pPr eaLnBrk="1" hangingPunct="1">
              <a:lnSpc>
                <a:spcPct val="80000"/>
              </a:lnSpc>
              <a:spcBef>
                <a:spcPct val="0"/>
              </a:spcBef>
            </a:pPr>
            <a:r>
              <a:rPr lang="ru-RU" altLang="ru-RU" sz="600" dirty="0" smtClean="0"/>
              <a:t>на месте преступления не требуется специального оборудования; и</a:t>
            </a:r>
            <a:endParaRPr lang="en-GB" altLang="ru-RU" sz="600" dirty="0" smtClean="0"/>
          </a:p>
          <a:p>
            <a:pPr eaLnBrk="1" hangingPunct="1">
              <a:lnSpc>
                <a:spcPct val="80000"/>
              </a:lnSpc>
              <a:spcBef>
                <a:spcPct val="0"/>
              </a:spcBef>
            </a:pPr>
            <a:r>
              <a:rPr lang="ru-RU" altLang="ru-RU" sz="600" dirty="0" smtClean="0"/>
              <a:t>на месте преступления не требуется длительных процедур копирования</a:t>
            </a:r>
            <a:r>
              <a:rPr lang="en-GB" altLang="ru-RU" sz="600" dirty="0" smtClean="0"/>
              <a:t>.</a:t>
            </a:r>
          </a:p>
          <a:p>
            <a:pPr eaLnBrk="1" hangingPunct="1">
              <a:lnSpc>
                <a:spcPct val="80000"/>
              </a:lnSpc>
              <a:spcBef>
                <a:spcPct val="0"/>
              </a:spcBef>
            </a:pPr>
            <a:r>
              <a:rPr lang="ru-RU" altLang="ru-RU" sz="600" dirty="0" smtClean="0"/>
              <a:t>Недостатки такого рода выемки</a:t>
            </a:r>
            <a:r>
              <a:rPr lang="en-GB" altLang="ru-RU" sz="600" dirty="0" smtClean="0"/>
              <a:t>:</a:t>
            </a:r>
          </a:p>
          <a:p>
            <a:pPr eaLnBrk="1" hangingPunct="1">
              <a:lnSpc>
                <a:spcPct val="80000"/>
              </a:lnSpc>
              <a:spcBef>
                <a:spcPct val="0"/>
              </a:spcBef>
            </a:pPr>
            <a:r>
              <a:rPr lang="ru-RU" altLang="ru-RU" sz="600" dirty="0" smtClean="0"/>
              <a:t>обычно на месте преступления необходима </a:t>
            </a:r>
            <a:r>
              <a:rPr lang="ru-RU" altLang="ru-RU" sz="600" b="1" dirty="0" smtClean="0"/>
              <a:t>поддержка экспертов</a:t>
            </a:r>
            <a:r>
              <a:rPr lang="en-GB" altLang="ru-RU" sz="600" dirty="0" smtClean="0"/>
              <a:t>;</a:t>
            </a:r>
          </a:p>
          <a:p>
            <a:pPr eaLnBrk="1" hangingPunct="1">
              <a:lnSpc>
                <a:spcPct val="80000"/>
              </a:lnSpc>
              <a:spcBef>
                <a:spcPct val="0"/>
              </a:spcBef>
            </a:pPr>
            <a:r>
              <a:rPr lang="ru-RU" altLang="ru-RU" sz="600" dirty="0" smtClean="0"/>
              <a:t>обычно необходима поддержка администратора местной системы</a:t>
            </a:r>
            <a:r>
              <a:rPr lang="en-GB" altLang="ru-RU" sz="600" dirty="0" smtClean="0"/>
              <a:t>;</a:t>
            </a:r>
          </a:p>
          <a:p>
            <a:pPr eaLnBrk="1" hangingPunct="1">
              <a:lnSpc>
                <a:spcPct val="80000"/>
              </a:lnSpc>
              <a:spcBef>
                <a:spcPct val="0"/>
              </a:spcBef>
            </a:pPr>
            <a:r>
              <a:rPr lang="ru-RU" altLang="ru-RU" sz="600" dirty="0" smtClean="0"/>
              <a:t>существует риск пропустить часть доказательств (из-за того, что полнота резервных данных не может быть известна заранее); и</a:t>
            </a:r>
            <a:endParaRPr lang="en-GB" altLang="ru-RU" sz="600" dirty="0" smtClean="0"/>
          </a:p>
          <a:p>
            <a:pPr eaLnBrk="1" hangingPunct="1">
              <a:lnSpc>
                <a:spcPct val="80000"/>
              </a:lnSpc>
              <a:spcBef>
                <a:spcPct val="0"/>
              </a:spcBef>
            </a:pPr>
            <a:r>
              <a:rPr lang="ru-RU" altLang="ru-RU" sz="600" dirty="0" smtClean="0"/>
              <a:t>соответствующее оборудование не ставится под контроль</a:t>
            </a:r>
            <a:r>
              <a:rPr lang="en-GB" altLang="ru-RU" sz="600" dirty="0" smtClean="0"/>
              <a:t>.</a:t>
            </a:r>
          </a:p>
          <a:p>
            <a:pPr eaLnBrk="1" hangingPunct="1">
              <a:lnSpc>
                <a:spcPct val="80000"/>
              </a:lnSpc>
              <a:spcBef>
                <a:spcPct val="0"/>
              </a:spcBef>
            </a:pPr>
            <a:endParaRPr lang="en-GB" altLang="ru-RU" sz="600" dirty="0" smtClean="0"/>
          </a:p>
          <a:p>
            <a:pPr eaLnBrk="1" hangingPunct="1">
              <a:lnSpc>
                <a:spcPct val="80000"/>
              </a:lnSpc>
              <a:spcBef>
                <a:spcPct val="0"/>
              </a:spcBef>
            </a:pPr>
            <a:r>
              <a:rPr lang="ru-RU" altLang="ru-RU" sz="600" b="1" dirty="0" smtClean="0"/>
              <a:t>Выемка путем селективного копирования данных</a:t>
            </a:r>
            <a:endParaRPr lang="en-GB" altLang="ru-RU" sz="600" b="1" dirty="0" smtClean="0"/>
          </a:p>
          <a:p>
            <a:pPr eaLnBrk="1" hangingPunct="1">
              <a:lnSpc>
                <a:spcPct val="80000"/>
              </a:lnSpc>
              <a:spcBef>
                <a:spcPct val="0"/>
              </a:spcBef>
            </a:pPr>
            <a:r>
              <a:rPr lang="ru-RU" altLang="ru-RU" sz="600" dirty="0" smtClean="0"/>
              <a:t>Такой тип выемки должен использоваться лишь при исключительных обстоятельствах, если невозможно применить вышеупомянутые типы выемки, то есть копируются выборочные (наиболее важные) данные, которые предстоит проанализировать позднее. Как правило, обязательно на месте преступления должна иметься </a:t>
            </a:r>
            <a:r>
              <a:rPr lang="ru-RU" altLang="ru-RU" sz="600" b="1" dirty="0" smtClean="0"/>
              <a:t>поддержка экспертов</a:t>
            </a:r>
            <a:r>
              <a:rPr lang="en-GB" altLang="ru-RU" sz="600" dirty="0" smtClean="0"/>
              <a:t>. </a:t>
            </a:r>
          </a:p>
          <a:p>
            <a:pPr eaLnBrk="1" hangingPunct="1">
              <a:lnSpc>
                <a:spcPct val="80000"/>
              </a:lnSpc>
              <a:spcBef>
                <a:spcPct val="0"/>
              </a:spcBef>
            </a:pPr>
            <a:r>
              <a:rPr lang="ru-RU" altLang="ru-RU" sz="600" dirty="0" smtClean="0"/>
              <a:t>Преимущества и недостатки аналогичны тем, которые касаются выемки путем конфискации средств резервного копирования. Дополнительным недостатком может быть то, что будет невозможно провести историческую реконструкцию компьютерной системы. Это действительно ограничивает ценность с точки зрения расследования. Кроме того, необходимо уделять особое внимание сохранению доказательной ценности информации, изъятой таким образом</a:t>
            </a:r>
            <a:r>
              <a:rPr lang="en-GB" altLang="ru-RU" sz="600" dirty="0" smtClean="0"/>
              <a:t>.</a:t>
            </a:r>
          </a:p>
          <a:p>
            <a:pPr eaLnBrk="1" hangingPunct="1">
              <a:lnSpc>
                <a:spcPct val="80000"/>
              </a:lnSpc>
              <a:spcBef>
                <a:spcPct val="0"/>
              </a:spcBef>
            </a:pPr>
            <a:endParaRPr lang="en-GB" altLang="ru-RU" sz="600" dirty="0" smtClean="0"/>
          </a:p>
          <a:p>
            <a:pPr eaLnBrk="1" hangingPunct="1">
              <a:lnSpc>
                <a:spcPct val="80000"/>
              </a:lnSpc>
              <a:spcBef>
                <a:spcPct val="0"/>
              </a:spcBef>
            </a:pPr>
            <a:r>
              <a:rPr lang="ru-RU" altLang="ru-RU" sz="600" b="1" dirty="0" smtClean="0"/>
              <a:t>Выемка доказательств из Интернета</a:t>
            </a:r>
            <a:endParaRPr lang="en-GB" altLang="ru-RU" sz="600" b="1" dirty="0" smtClean="0"/>
          </a:p>
          <a:p>
            <a:pPr eaLnBrk="1" hangingPunct="1">
              <a:lnSpc>
                <a:spcPct val="80000"/>
              </a:lnSpc>
              <a:spcBef>
                <a:spcPct val="0"/>
              </a:spcBef>
            </a:pPr>
            <a:r>
              <a:rPr lang="ru-RU" altLang="ru-RU" sz="600" dirty="0" smtClean="0"/>
              <a:t>Выемка доказательств из Интернета имеет жизненно важное значение для многих типов расследований и требует специальных знаний, навыков и ресурсов, для того чтобы осуществляться эффективно. В этом курсе не рассматриваются такие конкретные аспекты сбора данных, за исключением тех, которые касаются общих принципов такого сбора, а также других типов, упомянутых в курсе. Имеются разные типы сбора данных из Интернета и их можно в широком плане рассматривать по следующим категориям </a:t>
            </a:r>
            <a:r>
              <a:rPr lang="en-GB" altLang="ru-RU" sz="600" dirty="0" smtClean="0"/>
              <a:t>1)</a:t>
            </a:r>
            <a:r>
              <a:rPr lang="ru-RU" altLang="ru-RU" sz="600" dirty="0" smtClean="0"/>
              <a:t> сбор данных из открытых источников и 2) сбор скрытыми средствами. Существует много юридических и процессуальных вопросов, которые связаны с этим аспектом и которые намеренно здесь широко не рассматриваются</a:t>
            </a:r>
            <a:r>
              <a:rPr lang="en-GB" altLang="ru-RU" sz="600" dirty="0" smtClean="0"/>
              <a:t>.</a:t>
            </a:r>
            <a:r>
              <a:rPr lang="ru-RU" altLang="ru-RU" sz="600" dirty="0" smtClean="0"/>
              <a:t> Имеется в виду, что данный предмет будет освещен в более продвинутом модуле учебного курса. </a:t>
            </a:r>
            <a:endParaRPr lang="en-GB" altLang="ru-RU" sz="600" dirty="0" smtClean="0"/>
          </a:p>
          <a:p>
            <a:pPr eaLnBrk="1" hangingPunct="1">
              <a:lnSpc>
                <a:spcPct val="80000"/>
              </a:lnSpc>
              <a:spcBef>
                <a:spcPct val="0"/>
              </a:spcBef>
            </a:pPr>
            <a:endParaRPr lang="en-GB" altLang="ru-RU" sz="600" dirty="0" smtClean="0"/>
          </a:p>
          <a:p>
            <a:pPr eaLnBrk="1" hangingPunct="1">
              <a:lnSpc>
                <a:spcPct val="80000"/>
              </a:lnSpc>
              <a:spcBef>
                <a:spcPct val="0"/>
              </a:spcBef>
            </a:pPr>
            <a:endParaRPr lang="en-US" altLang="ru-RU" sz="600" dirty="0" smtClean="0"/>
          </a:p>
        </p:txBody>
      </p:sp>
      <p:sp>
        <p:nvSpPr>
          <p:cNvPr id="10854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51EC6365-B452-4752-9B71-B863CF4FD9BE}" type="slidenum">
              <a:rPr lang="en-US" altLang="ru-RU" smtClean="0"/>
              <a:pPr fontAlgn="base">
                <a:spcBef>
                  <a:spcPct val="0"/>
                </a:spcBef>
                <a:spcAft>
                  <a:spcPct val="0"/>
                </a:spcAft>
                <a:defRPr/>
              </a:pPr>
              <a:t>29</a:t>
            </a:fld>
            <a:endParaRPr lang="en-US" altLang="ru-RU"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p:spPr>
      </p:sp>
      <p:sp>
        <p:nvSpPr>
          <p:cNvPr id="1095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smtClean="0"/>
              <a:t>Как упомянуто во введении, данный документ посвящен процедуре выемки электронных доказательств, что связано с обыском, выявлением, сбором и документированием электронных доказательств. Эта процедура состоит из следующих этапов, которые описываются в следующих разделах:</a:t>
            </a:r>
            <a:endParaRPr lang="en-GB" altLang="ru-RU" smtClean="0"/>
          </a:p>
          <a:p>
            <a:pPr eaLnBrk="1" hangingPunct="1">
              <a:spcBef>
                <a:spcPct val="0"/>
              </a:spcBef>
            </a:pPr>
            <a:r>
              <a:rPr lang="ru-RU" altLang="ru-RU" smtClean="0"/>
              <a:t>подготовка выемки </a:t>
            </a:r>
            <a:r>
              <a:rPr lang="en-GB" altLang="ru-RU" smtClean="0"/>
              <a:t>(</a:t>
            </a:r>
            <a:r>
              <a:rPr lang="ru-RU" altLang="ru-RU" smtClean="0"/>
              <a:t>раздел </a:t>
            </a:r>
            <a:r>
              <a:rPr lang="en-GB" altLang="ru-RU" smtClean="0"/>
              <a:t>4.1),</a:t>
            </a:r>
          </a:p>
          <a:p>
            <a:pPr eaLnBrk="1" hangingPunct="1">
              <a:spcBef>
                <a:spcPct val="0"/>
              </a:spcBef>
            </a:pPr>
            <a:r>
              <a:rPr lang="ru-RU" altLang="ru-RU" smtClean="0"/>
              <a:t>обеспечение контроля над местом правонарушения</a:t>
            </a:r>
            <a:r>
              <a:rPr lang="en-GB" altLang="ru-RU" smtClean="0"/>
              <a:t> (</a:t>
            </a:r>
            <a:r>
              <a:rPr lang="ru-RU" altLang="ru-RU" smtClean="0"/>
              <a:t>раздел</a:t>
            </a:r>
            <a:r>
              <a:rPr lang="en-GB" altLang="ru-RU" smtClean="0"/>
              <a:t> 4.2),</a:t>
            </a:r>
          </a:p>
          <a:p>
            <a:pPr eaLnBrk="1" hangingPunct="1">
              <a:spcBef>
                <a:spcPct val="0"/>
              </a:spcBef>
            </a:pPr>
            <a:r>
              <a:rPr lang="ru-RU" altLang="ru-RU" smtClean="0"/>
              <a:t>документирование места правонарушения </a:t>
            </a:r>
            <a:r>
              <a:rPr lang="en-GB" altLang="ru-RU" smtClean="0"/>
              <a:t>(</a:t>
            </a:r>
            <a:r>
              <a:rPr lang="ru-RU" altLang="ru-RU" smtClean="0"/>
              <a:t>раздел </a:t>
            </a:r>
            <a:r>
              <a:rPr lang="en-GB" altLang="ru-RU" smtClean="0"/>
              <a:t>4.3),</a:t>
            </a:r>
          </a:p>
          <a:p>
            <a:pPr eaLnBrk="1" hangingPunct="1">
              <a:spcBef>
                <a:spcPct val="0"/>
              </a:spcBef>
            </a:pPr>
            <a:r>
              <a:rPr lang="ru-RU" altLang="ru-RU" smtClean="0"/>
              <a:t>сбор доказательств </a:t>
            </a:r>
            <a:r>
              <a:rPr lang="en-GB" altLang="ru-RU" smtClean="0"/>
              <a:t>(</a:t>
            </a:r>
            <a:r>
              <a:rPr lang="ru-RU" altLang="ru-RU" smtClean="0"/>
              <a:t>раздел </a:t>
            </a:r>
            <a:r>
              <a:rPr lang="en-GB" altLang="ru-RU" smtClean="0"/>
              <a:t>4.4), </a:t>
            </a:r>
            <a:r>
              <a:rPr lang="ru-RU" altLang="ru-RU" smtClean="0"/>
              <a:t>и</a:t>
            </a:r>
            <a:endParaRPr lang="en-GB" altLang="ru-RU" smtClean="0"/>
          </a:p>
          <a:p>
            <a:pPr eaLnBrk="1" hangingPunct="1">
              <a:spcBef>
                <a:spcPct val="0"/>
              </a:spcBef>
            </a:pPr>
            <a:r>
              <a:rPr lang="ru-RU" altLang="ru-RU" smtClean="0"/>
              <a:t>упаковка, транспортировка и хранение </a:t>
            </a:r>
            <a:r>
              <a:rPr lang="en-GB" altLang="ru-RU" smtClean="0"/>
              <a:t>(</a:t>
            </a:r>
            <a:r>
              <a:rPr lang="ru-RU" altLang="ru-RU" smtClean="0"/>
              <a:t>раздел </a:t>
            </a:r>
            <a:r>
              <a:rPr lang="en-GB" altLang="ru-RU" smtClean="0"/>
              <a:t>4.5).</a:t>
            </a:r>
          </a:p>
          <a:p>
            <a:pPr eaLnBrk="1" hangingPunct="1">
              <a:spcBef>
                <a:spcPct val="0"/>
              </a:spcBef>
            </a:pPr>
            <a:r>
              <a:rPr lang="ru-RU" altLang="ru-RU" smtClean="0"/>
              <a:t>При анализе процедур, описанных в следующих разделах, принимаются во внимание ключевые принципы обыска в среде </a:t>
            </a:r>
            <a:r>
              <a:rPr lang="en-GB" altLang="ru-RU" smtClean="0"/>
              <a:t>IT</a:t>
            </a:r>
            <a:r>
              <a:rPr lang="ru-RU" altLang="ru-RU" smtClean="0"/>
              <a:t>, рекомендованные Советом Европейского Союза.</a:t>
            </a:r>
            <a:r>
              <a:rPr lang="en-GB" altLang="ru-RU" smtClean="0"/>
              <a:t> </a:t>
            </a:r>
          </a:p>
          <a:p>
            <a:pPr eaLnBrk="1" hangingPunct="1">
              <a:spcBef>
                <a:spcPct val="0"/>
              </a:spcBef>
            </a:pPr>
            <a:endParaRPr lang="en-US" altLang="ru-RU" smtClean="0"/>
          </a:p>
        </p:txBody>
      </p:sp>
      <p:sp>
        <p:nvSpPr>
          <p:cNvPr id="10957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7269CBC-37EC-48A4-9E90-3DF27C385474}" type="slidenum">
              <a:rPr lang="en-US" altLang="ru-RU" smtClean="0"/>
              <a:pPr fontAlgn="base">
                <a:spcBef>
                  <a:spcPct val="0"/>
                </a:spcBef>
                <a:spcAft>
                  <a:spcPct val="0"/>
                </a:spcAft>
                <a:defRPr/>
              </a:pPr>
              <a:t>30</a:t>
            </a:fld>
            <a:endParaRPr lang="en-US" altLang="ru-RU"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1105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80000"/>
              </a:lnSpc>
              <a:spcBef>
                <a:spcPct val="0"/>
              </a:spcBef>
            </a:pPr>
            <a:r>
              <a:rPr lang="ru-RU" altLang="ru-RU" sz="1000" dirty="0" smtClean="0"/>
              <a:t>Во время предварительного следствия, направленного на получение ордера на обыск, следует определить, будут ли иметься какие-либо электронные доказательства, относящиеся к делу. В этом случае ответственный сотрудник должен проинформировать как можно скорее отдел и/или внешних экспертов по изъятию данных. Сначала нужно решить, какой тип (типы) выемки будет осуществлен (типы выемки описаны в Главе 3). Необходимо заранее и с помощью экспертов собрать как можно больше информации о системе </a:t>
            </a:r>
            <a:r>
              <a:rPr lang="en-GB" altLang="ru-RU" sz="1000" dirty="0" smtClean="0"/>
              <a:t>IT</a:t>
            </a:r>
            <a:r>
              <a:rPr lang="ru-RU" altLang="ru-RU" sz="1000" dirty="0" smtClean="0"/>
              <a:t>, подлежащей выемке, например</a:t>
            </a:r>
            <a:r>
              <a:rPr lang="en-GB" altLang="ru-RU" sz="1000" dirty="0" smtClean="0"/>
              <a:t>:</a:t>
            </a:r>
          </a:p>
          <a:p>
            <a:pPr eaLnBrk="1" hangingPunct="1">
              <a:lnSpc>
                <a:spcPct val="80000"/>
              </a:lnSpc>
              <a:spcBef>
                <a:spcPct val="0"/>
              </a:spcBef>
            </a:pPr>
            <a:r>
              <a:rPr lang="ru-RU" altLang="ru-RU" sz="1000" dirty="0" smtClean="0"/>
              <a:t>информацию о компьютерном оборудовании/операционной системе/программном обеспечении/приложениях и информацию об устройствах хранения данных</a:t>
            </a:r>
            <a:r>
              <a:rPr lang="en-GB" altLang="ru-RU" sz="1000" dirty="0" smtClean="0"/>
              <a:t>,</a:t>
            </a:r>
          </a:p>
          <a:p>
            <a:pPr eaLnBrk="1" hangingPunct="1">
              <a:lnSpc>
                <a:spcPct val="80000"/>
              </a:lnSpc>
              <a:spcBef>
                <a:spcPct val="0"/>
              </a:spcBef>
            </a:pPr>
            <a:r>
              <a:rPr lang="ru-RU" altLang="ru-RU" sz="1000" dirty="0" smtClean="0"/>
              <a:t>информацию о коммуникациях и сети (провайдер, телефон, факс, модем, </a:t>
            </a:r>
            <a:r>
              <a:rPr lang="en-GB" altLang="ru-RU" sz="1000" dirty="0" smtClean="0"/>
              <a:t>LAN, </a:t>
            </a:r>
            <a:r>
              <a:rPr lang="ru-RU" altLang="ru-RU" sz="1000" dirty="0" smtClean="0"/>
              <a:t>оборудование сети и т.д.</a:t>
            </a:r>
            <a:r>
              <a:rPr lang="en-GB" altLang="ru-RU" sz="1000" dirty="0" smtClean="0"/>
              <a:t>),</a:t>
            </a:r>
          </a:p>
          <a:p>
            <a:pPr eaLnBrk="1" hangingPunct="1">
              <a:lnSpc>
                <a:spcPct val="80000"/>
              </a:lnSpc>
              <a:spcBef>
                <a:spcPct val="0"/>
              </a:spcBef>
            </a:pPr>
            <a:r>
              <a:rPr lang="ru-RU" altLang="ru-RU" sz="1000" dirty="0" smtClean="0"/>
              <a:t>кто несет ответственность за компьютерную систему и/или сеть (например, имеется ли местный администратор или же в качестве администратора системы выступает внешняя компания</a:t>
            </a:r>
            <a:r>
              <a:rPr lang="en-GB" altLang="ru-RU" sz="1000" dirty="0" smtClean="0"/>
              <a:t>),</a:t>
            </a:r>
          </a:p>
          <a:p>
            <a:pPr eaLnBrk="1" hangingPunct="1">
              <a:lnSpc>
                <a:spcPct val="80000"/>
              </a:lnSpc>
              <a:spcBef>
                <a:spcPct val="0"/>
              </a:spcBef>
            </a:pPr>
            <a:r>
              <a:rPr lang="ru-RU" altLang="ru-RU" sz="1000" dirty="0" smtClean="0"/>
              <a:t>какой объем оборудования планируется изъять (в соответствии с типом выемки из раздела </a:t>
            </a:r>
            <a:r>
              <a:rPr lang="en-GB" altLang="ru-RU" sz="1000" dirty="0" smtClean="0"/>
              <a:t>3.1),</a:t>
            </a:r>
          </a:p>
          <a:p>
            <a:pPr eaLnBrk="1" hangingPunct="1">
              <a:lnSpc>
                <a:spcPct val="80000"/>
              </a:lnSpc>
              <a:spcBef>
                <a:spcPct val="0"/>
              </a:spcBef>
            </a:pPr>
            <a:r>
              <a:rPr lang="ru-RU" altLang="ru-RU" sz="1000" dirty="0" smtClean="0"/>
              <a:t>сколько данных нужно будет скопировать (в соответствии с типами выемки из разделов 3.2 и 3.4), и </a:t>
            </a:r>
            <a:endParaRPr lang="en-GB" altLang="ru-RU" sz="1000" dirty="0" smtClean="0"/>
          </a:p>
          <a:p>
            <a:pPr eaLnBrk="1" hangingPunct="1">
              <a:lnSpc>
                <a:spcPct val="80000"/>
              </a:lnSpc>
              <a:spcBef>
                <a:spcPct val="0"/>
              </a:spcBef>
            </a:pPr>
            <a:r>
              <a:rPr lang="ru-RU" altLang="ru-RU" sz="1000" dirty="0" smtClean="0"/>
              <a:t>существует ли резервное копирование системы на устройствах хранения данных (в соответствии с типом выемки из раздела </a:t>
            </a:r>
            <a:r>
              <a:rPr lang="en-GB" altLang="ru-RU" sz="1000" dirty="0" smtClean="0"/>
              <a:t>3.3).</a:t>
            </a:r>
          </a:p>
          <a:p>
            <a:pPr eaLnBrk="1" hangingPunct="1">
              <a:lnSpc>
                <a:spcPct val="80000"/>
              </a:lnSpc>
              <a:spcBef>
                <a:spcPct val="0"/>
              </a:spcBef>
            </a:pPr>
            <a:r>
              <a:rPr lang="ru-RU" altLang="ru-RU" sz="1000" dirty="0" smtClean="0"/>
              <a:t>Подготовка данного этапа включает следующие шаги</a:t>
            </a:r>
            <a:r>
              <a:rPr lang="en-GB" altLang="ru-RU" sz="1000" dirty="0" smtClean="0"/>
              <a:t>:</a:t>
            </a:r>
          </a:p>
          <a:p>
            <a:pPr eaLnBrk="1" hangingPunct="1">
              <a:lnSpc>
                <a:spcPct val="80000"/>
              </a:lnSpc>
              <a:spcBef>
                <a:spcPct val="0"/>
              </a:spcBef>
            </a:pPr>
            <a:r>
              <a:rPr lang="ru-RU" altLang="ru-RU" sz="1000" dirty="0" smtClean="0"/>
              <a:t>обеспечить, чтобы имелось должное разрешение на выемку электронных доказательств (например, получить ордер на обыск в соответствии с применимым правом</a:t>
            </a:r>
            <a:r>
              <a:rPr lang="en-GB" altLang="ru-RU" sz="1000" dirty="0" smtClean="0"/>
              <a:t>);</a:t>
            </a:r>
          </a:p>
          <a:p>
            <a:pPr eaLnBrk="1" hangingPunct="1">
              <a:lnSpc>
                <a:spcPct val="80000"/>
              </a:lnSpc>
              <a:spcBef>
                <a:spcPct val="0"/>
              </a:spcBef>
            </a:pPr>
            <a:r>
              <a:rPr lang="ru-RU" altLang="ru-RU" sz="1000" dirty="0" smtClean="0"/>
              <a:t>получить как можно больше информации об изымаемой системе </a:t>
            </a:r>
            <a:r>
              <a:rPr lang="en-GB" altLang="ru-RU" sz="1000" dirty="0" smtClean="0"/>
              <a:t>IT (</a:t>
            </a:r>
            <a:r>
              <a:rPr lang="ru-RU" altLang="ru-RU" sz="1000" dirty="0" smtClean="0"/>
              <a:t>см. выше</a:t>
            </a:r>
            <a:r>
              <a:rPr lang="en-GB" altLang="ru-RU" sz="1000" dirty="0" smtClean="0"/>
              <a:t>);</a:t>
            </a:r>
          </a:p>
          <a:p>
            <a:pPr eaLnBrk="1" hangingPunct="1">
              <a:lnSpc>
                <a:spcPct val="80000"/>
              </a:lnSpc>
              <a:spcBef>
                <a:spcPct val="0"/>
              </a:spcBef>
            </a:pPr>
            <a:r>
              <a:rPr lang="ru-RU" altLang="ru-RU" sz="1000" dirty="0" smtClean="0"/>
              <a:t>подобрать членов команды (включая, если необходимо, внешних экспертов</a:t>
            </a:r>
            <a:r>
              <a:rPr lang="en-GB" altLang="ru-RU" sz="1000" dirty="0" smtClean="0"/>
              <a:t>);</a:t>
            </a:r>
          </a:p>
          <a:p>
            <a:pPr eaLnBrk="1" hangingPunct="1">
              <a:lnSpc>
                <a:spcPct val="80000"/>
              </a:lnSpc>
              <a:spcBef>
                <a:spcPct val="0"/>
              </a:spcBef>
            </a:pPr>
            <a:r>
              <a:rPr lang="ru-RU" altLang="ru-RU" sz="1000" dirty="0" smtClean="0"/>
              <a:t>назначить индивидуальные задачи членам команды</a:t>
            </a:r>
            <a:r>
              <a:rPr lang="en-GB" altLang="ru-RU" sz="1000" dirty="0" smtClean="0"/>
              <a:t>;</a:t>
            </a:r>
          </a:p>
          <a:p>
            <a:pPr eaLnBrk="1" hangingPunct="1">
              <a:lnSpc>
                <a:spcPct val="80000"/>
              </a:lnSpc>
              <a:spcBef>
                <a:spcPct val="0"/>
              </a:spcBef>
            </a:pPr>
            <a:r>
              <a:rPr lang="ru-RU" altLang="ru-RU" sz="1000" dirty="0" smtClean="0"/>
              <a:t>провести брифинг с членами команды о выполнении их задач (они должны пройти соответствующую базовую подготовку); и</a:t>
            </a:r>
            <a:endParaRPr lang="en-GB" altLang="ru-RU" sz="1000" dirty="0" smtClean="0"/>
          </a:p>
          <a:p>
            <a:pPr eaLnBrk="1" hangingPunct="1">
              <a:lnSpc>
                <a:spcPct val="80000"/>
              </a:lnSpc>
              <a:spcBef>
                <a:spcPct val="0"/>
              </a:spcBef>
            </a:pPr>
            <a:r>
              <a:rPr lang="ru-RU" altLang="ru-RU" sz="1000" dirty="0" smtClean="0"/>
              <a:t>предоставить необходимые инструменты и оборудование для выемки (логистика</a:t>
            </a:r>
            <a:r>
              <a:rPr lang="en-GB" altLang="ru-RU" sz="1000" dirty="0" smtClean="0"/>
              <a:t>).</a:t>
            </a:r>
          </a:p>
          <a:p>
            <a:pPr eaLnBrk="1" hangingPunct="1">
              <a:lnSpc>
                <a:spcPct val="80000"/>
              </a:lnSpc>
              <a:spcBef>
                <a:spcPct val="0"/>
              </a:spcBef>
            </a:pPr>
            <a:r>
              <a:rPr lang="ru-RU" altLang="ru-RU" sz="1000" dirty="0" smtClean="0"/>
              <a:t>Как уже говорилось, все виды действий должны соответствовать политике учреждения и ЕС, политике государства и местному законодательству</a:t>
            </a:r>
            <a:r>
              <a:rPr lang="en-GB" altLang="ru-RU" sz="1000" dirty="0" smtClean="0"/>
              <a:t>.</a:t>
            </a:r>
          </a:p>
          <a:p>
            <a:pPr eaLnBrk="1" hangingPunct="1">
              <a:lnSpc>
                <a:spcPct val="80000"/>
              </a:lnSpc>
              <a:spcBef>
                <a:spcPct val="0"/>
              </a:spcBef>
            </a:pPr>
            <a:r>
              <a:rPr lang="ru-RU" altLang="ru-RU" sz="1000" dirty="0" smtClean="0"/>
              <a:t>Провайдер Интернет-услуг (</a:t>
            </a:r>
            <a:r>
              <a:rPr lang="en-US" altLang="ru-RU" sz="1000" dirty="0" smtClean="0"/>
              <a:t>ISP</a:t>
            </a:r>
            <a:r>
              <a:rPr lang="ru-RU" altLang="ru-RU" sz="1000" dirty="0" smtClean="0"/>
              <a:t>)</a:t>
            </a:r>
            <a:endParaRPr lang="en-GB" altLang="ru-RU" sz="1000" dirty="0" smtClean="0"/>
          </a:p>
          <a:p>
            <a:pPr eaLnBrk="1" hangingPunct="1">
              <a:lnSpc>
                <a:spcPct val="80000"/>
              </a:lnSpc>
              <a:spcBef>
                <a:spcPct val="0"/>
              </a:spcBef>
            </a:pPr>
            <a:r>
              <a:rPr lang="de-DE" altLang="ru-RU" sz="1000" dirty="0" smtClean="0"/>
              <a:t> </a:t>
            </a:r>
            <a:endParaRPr lang="en-GB" altLang="ru-RU" sz="1000" dirty="0" smtClean="0"/>
          </a:p>
          <a:p>
            <a:pPr eaLnBrk="1" hangingPunct="1">
              <a:lnSpc>
                <a:spcPct val="80000"/>
              </a:lnSpc>
              <a:spcBef>
                <a:spcPct val="0"/>
              </a:spcBef>
            </a:pPr>
            <a:endParaRPr lang="en-US" altLang="ru-RU" sz="1000" dirty="0" smtClean="0"/>
          </a:p>
        </p:txBody>
      </p:sp>
      <p:sp>
        <p:nvSpPr>
          <p:cNvPr id="11059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94C8F2D1-7785-44D7-85FE-B4D2B96DD455}" type="slidenum">
              <a:rPr lang="en-US" altLang="ru-RU" smtClean="0"/>
              <a:pPr fontAlgn="base">
                <a:spcBef>
                  <a:spcPct val="0"/>
                </a:spcBef>
                <a:spcAft>
                  <a:spcPct val="0"/>
                </a:spcAft>
                <a:defRPr/>
              </a:pPr>
              <a:t>31</a:t>
            </a:fld>
            <a:endParaRPr lang="en-US" altLang="ru-RU"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80000"/>
              </a:lnSpc>
              <a:spcBef>
                <a:spcPct val="0"/>
              </a:spcBef>
            </a:pPr>
            <a:r>
              <a:rPr lang="ru-RU" altLang="ru-RU" sz="800" b="1" dirty="0" smtClean="0"/>
              <a:t>Обеспечение контроля над местом правонарушения</a:t>
            </a:r>
            <a:endParaRPr lang="en-GB" altLang="ru-RU" sz="800" b="1" dirty="0" smtClean="0"/>
          </a:p>
          <a:p>
            <a:pPr marL="0" marR="0" indent="0" algn="l" defTabSz="457200" rtl="0" eaLnBrk="1" fontAlgn="base" latinLnBrk="0" hangingPunct="1">
              <a:lnSpc>
                <a:spcPct val="80000"/>
              </a:lnSpc>
              <a:spcBef>
                <a:spcPct val="0"/>
              </a:spcBef>
              <a:spcAft>
                <a:spcPct val="0"/>
              </a:spcAft>
              <a:buClrTx/>
              <a:buSzTx/>
              <a:buFontTx/>
              <a:buNone/>
              <a:tabLst/>
              <a:defRPr/>
            </a:pPr>
            <a:r>
              <a:rPr lang="ru-RU" altLang="ru-RU" sz="800" dirty="0" smtClean="0"/>
              <a:t>Первый исполнитель должен обеспечить безопасность всех лиц на месте правонарушения и целостность всех доказательств как обычных, так и электронны</a:t>
            </a:r>
            <a:r>
              <a:rPr lang="en-GB" altLang="ru-RU" sz="800" dirty="0" smtClean="0"/>
              <a:t>.</a:t>
            </a:r>
          </a:p>
          <a:p>
            <a:pPr eaLnBrk="1" hangingPunct="1">
              <a:lnSpc>
                <a:spcPct val="80000"/>
              </a:lnSpc>
              <a:spcBef>
                <a:spcPct val="0"/>
              </a:spcBef>
            </a:pPr>
            <a:r>
              <a:rPr lang="ru-RU" altLang="ru-RU" sz="800" dirty="0" smtClean="0"/>
              <a:t>Первый этап включает следующие шаги</a:t>
            </a:r>
            <a:r>
              <a:rPr lang="en-GB" altLang="ru-RU" sz="800" dirty="0" smtClean="0"/>
              <a:t>:</a:t>
            </a:r>
          </a:p>
          <a:p>
            <a:pPr eaLnBrk="1" hangingPunct="1">
              <a:lnSpc>
                <a:spcPct val="80000"/>
              </a:lnSpc>
              <a:spcBef>
                <a:spcPct val="0"/>
              </a:spcBef>
            </a:pPr>
            <a:r>
              <a:rPr lang="ru-RU" altLang="ru-RU" sz="800" b="1" dirty="0" smtClean="0"/>
              <a:t>Следуйте судебной политике по обеспечению контроля над местом преступления</a:t>
            </a:r>
            <a:r>
              <a:rPr lang="en-GB" altLang="ru-RU" sz="800" b="1" dirty="0" smtClean="0"/>
              <a:t>:</a:t>
            </a:r>
            <a:endParaRPr lang="en-GB" altLang="ru-RU" sz="800" dirty="0" smtClean="0"/>
          </a:p>
          <a:p>
            <a:pPr eaLnBrk="1" hangingPunct="1">
              <a:lnSpc>
                <a:spcPct val="80000"/>
              </a:lnSpc>
              <a:spcBef>
                <a:spcPct val="0"/>
              </a:spcBef>
            </a:pPr>
            <a:r>
              <a:rPr lang="ru-RU" altLang="ru-RU" sz="800" dirty="0" smtClean="0"/>
              <a:t>удалить всех лиц из того места, на котором собираются доказательства (включая оборудование и электроснабжение</a:t>
            </a:r>
            <a:r>
              <a:rPr lang="en-GB" altLang="ru-RU" sz="800" dirty="0" smtClean="0"/>
              <a:t>)</a:t>
            </a:r>
            <a:r>
              <a:rPr lang="ru-RU" altLang="ru-RU" sz="800" dirty="0" smtClean="0"/>
              <a:t>.</a:t>
            </a:r>
            <a:endParaRPr lang="en-GB" altLang="ru-RU" sz="800" dirty="0" smtClean="0"/>
          </a:p>
          <a:p>
            <a:pPr marL="0" marR="0" indent="0" algn="l" defTabSz="457200" rtl="0" eaLnBrk="1" fontAlgn="base" latinLnBrk="0" hangingPunct="1">
              <a:lnSpc>
                <a:spcPct val="80000"/>
              </a:lnSpc>
              <a:spcBef>
                <a:spcPct val="0"/>
              </a:spcBef>
              <a:spcAft>
                <a:spcPct val="0"/>
              </a:spcAft>
              <a:buClrTx/>
              <a:buSzTx/>
              <a:buFontTx/>
              <a:buNone/>
              <a:tabLst/>
              <a:defRPr/>
            </a:pPr>
            <a:r>
              <a:rPr lang="ru-RU" altLang="ru-RU" sz="800" b="1" dirty="0" smtClean="0"/>
              <a:t>Защитите уязвимые данные физическим и электронным способом</a:t>
            </a:r>
            <a:r>
              <a:rPr lang="en-GB" altLang="ru-RU" sz="800" b="1" dirty="0" smtClean="0"/>
              <a:t>:</a:t>
            </a:r>
            <a:endParaRPr lang="en-GB" altLang="ru-RU" sz="800" dirty="0" smtClean="0"/>
          </a:p>
          <a:p>
            <a:pPr eaLnBrk="1" hangingPunct="1">
              <a:lnSpc>
                <a:spcPct val="80000"/>
              </a:lnSpc>
              <a:spcBef>
                <a:spcPct val="0"/>
              </a:spcBef>
            </a:pPr>
            <a:r>
              <a:rPr lang="ru-RU" altLang="ru-RU" sz="800" dirty="0" smtClean="0"/>
              <a:t>определить, обезопасить, задокументировать и сфотографировать каждое устройство, содержащее уязвимые данные</a:t>
            </a:r>
            <a:r>
              <a:rPr lang="en-GB" altLang="ru-RU" sz="800" dirty="0" smtClean="0"/>
              <a:t>;</a:t>
            </a:r>
          </a:p>
          <a:p>
            <a:pPr eaLnBrk="1" hangingPunct="1">
              <a:lnSpc>
                <a:spcPct val="80000"/>
              </a:lnSpc>
              <a:spcBef>
                <a:spcPct val="0"/>
              </a:spcBef>
            </a:pPr>
            <a:r>
              <a:rPr lang="ru-RU" altLang="ru-RU" sz="800" dirty="0" smtClean="0"/>
              <a:t>наблюдать за потенциальными подозреваемыми и иными лицами, для того чтобы помешать им изменить или уничтожить доказательства</a:t>
            </a:r>
            <a:r>
              <a:rPr lang="en-GB" altLang="ru-RU" sz="800" dirty="0" smtClean="0"/>
              <a:t>;</a:t>
            </a:r>
          </a:p>
          <a:p>
            <a:pPr eaLnBrk="1" hangingPunct="1">
              <a:lnSpc>
                <a:spcPct val="80000"/>
              </a:lnSpc>
              <a:spcBef>
                <a:spcPct val="0"/>
              </a:spcBef>
            </a:pPr>
            <a:r>
              <a:rPr lang="ru-RU" altLang="ru-RU" sz="800" dirty="0" smtClean="0"/>
              <a:t>наблюдать за компонентами </a:t>
            </a:r>
            <a:r>
              <a:rPr lang="en-GB" altLang="ru-RU" sz="800" dirty="0" smtClean="0"/>
              <a:t>IT </a:t>
            </a:r>
            <a:r>
              <a:rPr lang="ru-RU" altLang="ru-RU" sz="800" dirty="0" smtClean="0"/>
              <a:t>для предупреждения изменений или уничтожения доказательств</a:t>
            </a:r>
            <a:r>
              <a:rPr lang="en-GB" altLang="ru-RU" sz="800" dirty="0" smtClean="0"/>
              <a:t>.</a:t>
            </a:r>
          </a:p>
          <a:p>
            <a:pPr eaLnBrk="1" hangingPunct="1">
              <a:lnSpc>
                <a:spcPct val="80000"/>
              </a:lnSpc>
              <a:spcBef>
                <a:spcPct val="0"/>
              </a:spcBef>
            </a:pPr>
            <a:r>
              <a:rPr lang="ru-RU" altLang="ru-RU" sz="800" b="1" dirty="0" smtClean="0"/>
              <a:t>Определите и задокументируйте связанные электронные компоненты, которые не были изъяты.</a:t>
            </a:r>
            <a:endParaRPr lang="en-GB" altLang="ru-RU" sz="800" dirty="0" smtClean="0"/>
          </a:p>
          <a:p>
            <a:pPr eaLnBrk="1" hangingPunct="1">
              <a:lnSpc>
                <a:spcPct val="80000"/>
              </a:lnSpc>
              <a:spcBef>
                <a:spcPct val="0"/>
              </a:spcBef>
            </a:pPr>
            <a:r>
              <a:rPr lang="ru-RU" altLang="ru-RU" sz="800" b="1" dirty="0" smtClean="0"/>
              <a:t>Определите телефонные линии и линии сети, связанные с устройствами, задокументируйте и промаркируйте их.</a:t>
            </a:r>
            <a:endParaRPr lang="en-GB" altLang="ru-RU" sz="800" dirty="0" smtClean="0"/>
          </a:p>
          <a:p>
            <a:pPr eaLnBrk="1" hangingPunct="1">
              <a:lnSpc>
                <a:spcPct val="80000"/>
              </a:lnSpc>
              <a:spcBef>
                <a:spcPct val="0"/>
              </a:spcBef>
            </a:pPr>
            <a:r>
              <a:rPr lang="ru-RU" altLang="ru-RU" sz="800" b="1" dirty="0" smtClean="0"/>
              <a:t>Определите, требуются ли другие улики, связанные с устройством, подлежащим изъятию (например, ДНК, отпечатки пальцев, наркотики, ускорители</a:t>
            </a:r>
            <a:r>
              <a:rPr lang="en-GB" altLang="ru-RU" sz="800" b="1" dirty="0" smtClean="0"/>
              <a:t>)</a:t>
            </a:r>
            <a:r>
              <a:rPr lang="ru-RU" altLang="ru-RU" sz="800" b="1" dirty="0" smtClean="0"/>
              <a:t>:</a:t>
            </a:r>
            <a:endParaRPr lang="en-GB" altLang="ru-RU" sz="800" dirty="0" smtClean="0"/>
          </a:p>
          <a:p>
            <a:pPr eaLnBrk="1" hangingPunct="1">
              <a:lnSpc>
                <a:spcPct val="80000"/>
              </a:lnSpc>
              <a:spcBef>
                <a:spcPct val="0"/>
              </a:spcBef>
            </a:pPr>
            <a:r>
              <a:rPr lang="ru-RU" altLang="ru-RU" sz="800" dirty="0" smtClean="0"/>
              <a:t>при этом следуйте общим процедурам обращения с доказательствами в соответствии с типами доказательств, изложенными в соответствующем пособии</a:t>
            </a:r>
            <a:r>
              <a:rPr lang="en-GB" altLang="ru-RU" sz="800" dirty="0" smtClean="0"/>
              <a:t>;</a:t>
            </a:r>
          </a:p>
          <a:p>
            <a:pPr eaLnBrk="1" hangingPunct="1">
              <a:lnSpc>
                <a:spcPct val="80000"/>
              </a:lnSpc>
              <a:spcBef>
                <a:spcPct val="0"/>
              </a:spcBef>
            </a:pPr>
            <a:r>
              <a:rPr lang="ru-RU" altLang="ru-RU" sz="800" dirty="0" smtClean="0"/>
              <a:t>отложите разрушающие методы, </a:t>
            </a:r>
            <a:r>
              <a:rPr lang="ru-RU" altLang="ru-RU" sz="800" b="1" dirty="0" smtClean="0"/>
              <a:t>пока не будут </a:t>
            </a:r>
            <a:r>
              <a:rPr lang="ru-RU" altLang="ru-RU" sz="800" dirty="0" smtClean="0"/>
              <a:t>собраны электронные доказательства</a:t>
            </a:r>
            <a:r>
              <a:rPr lang="en-GB" altLang="ru-RU" sz="800" dirty="0" smtClean="0"/>
              <a:t>;</a:t>
            </a:r>
          </a:p>
          <a:p>
            <a:pPr eaLnBrk="1" hangingPunct="1">
              <a:lnSpc>
                <a:spcPct val="80000"/>
              </a:lnSpc>
              <a:spcBef>
                <a:spcPct val="0"/>
              </a:spcBef>
            </a:pPr>
            <a:r>
              <a:rPr lang="ru-RU" altLang="ru-RU" sz="800" dirty="0" smtClean="0"/>
              <a:t>соберите возможные отпечатки </a:t>
            </a:r>
            <a:r>
              <a:rPr lang="ru-RU" altLang="ru-RU" sz="800" b="1" dirty="0" smtClean="0"/>
              <a:t>после </a:t>
            </a:r>
            <a:r>
              <a:rPr lang="ru-RU" altLang="ru-RU" sz="800" dirty="0" smtClean="0"/>
              <a:t>завершения сбора электронных доказательств (поскольку клавиатура, компьютерная мышь, дискеты, </a:t>
            </a:r>
            <a:r>
              <a:rPr lang="en-GB" altLang="ru-RU" sz="800" dirty="0" smtClean="0"/>
              <a:t>CD</a:t>
            </a:r>
            <a:r>
              <a:rPr lang="ru-RU" altLang="ru-RU" sz="800" dirty="0" smtClean="0"/>
              <a:t> или другие компоненты могут иметь отпечатки или другие физические доказательства, которые необходимо сохранить</a:t>
            </a:r>
            <a:r>
              <a:rPr lang="en-GB" altLang="ru-RU" sz="800" dirty="0" smtClean="0"/>
              <a:t>);</a:t>
            </a:r>
          </a:p>
          <a:p>
            <a:pPr eaLnBrk="1" hangingPunct="1">
              <a:lnSpc>
                <a:spcPct val="80000"/>
              </a:lnSpc>
              <a:spcBef>
                <a:spcPct val="0"/>
              </a:spcBef>
            </a:pPr>
            <a:r>
              <a:rPr lang="ru-RU" altLang="ru-RU" sz="800" b="1" dirty="0" smtClean="0"/>
              <a:t>не </a:t>
            </a:r>
            <a:r>
              <a:rPr lang="ru-RU" altLang="ru-RU" sz="800" dirty="0" smtClean="0"/>
              <a:t>используйте алюминиевый порошок для сбора отпечатков пальцев с места преступления, поскольку это может повредить оборудование и данные</a:t>
            </a:r>
            <a:r>
              <a:rPr lang="en-GB" altLang="ru-RU" sz="800" dirty="0" smtClean="0"/>
              <a:t>.</a:t>
            </a:r>
          </a:p>
          <a:p>
            <a:pPr eaLnBrk="1" hangingPunct="1">
              <a:lnSpc>
                <a:spcPct val="80000"/>
              </a:lnSpc>
              <a:spcBef>
                <a:spcPct val="0"/>
              </a:spcBef>
            </a:pPr>
            <a:endParaRPr lang="en-GB" altLang="ru-RU" sz="800" b="1" dirty="0" smtClean="0"/>
          </a:p>
          <a:p>
            <a:pPr marL="0" marR="0" indent="0" algn="l" defTabSz="457200" rtl="0" eaLnBrk="1" fontAlgn="base" latinLnBrk="0" hangingPunct="1">
              <a:lnSpc>
                <a:spcPct val="80000"/>
              </a:lnSpc>
              <a:spcBef>
                <a:spcPct val="0"/>
              </a:spcBef>
              <a:spcAft>
                <a:spcPct val="0"/>
              </a:spcAft>
              <a:buClrTx/>
              <a:buSzTx/>
              <a:buFontTx/>
              <a:buNone/>
              <a:tabLst/>
              <a:defRPr/>
            </a:pPr>
            <a:r>
              <a:rPr lang="ru-RU" altLang="ru-RU" sz="800" b="1" dirty="0" smtClean="0"/>
              <a:t>Обыщите место преступления на наличие неэлектронных, но связанных доказательств</a:t>
            </a:r>
            <a:r>
              <a:rPr lang="en-GB" altLang="ru-RU" sz="800" b="1" dirty="0" smtClean="0"/>
              <a:t>, </a:t>
            </a:r>
            <a:r>
              <a:rPr lang="ru-RU" altLang="ru-RU" sz="800" b="1" dirty="0" smtClean="0"/>
              <a:t>таких как:</a:t>
            </a:r>
            <a:endParaRPr lang="en-GB" altLang="ru-RU" sz="800" dirty="0" smtClean="0"/>
          </a:p>
          <a:p>
            <a:pPr eaLnBrk="1" hangingPunct="1">
              <a:lnSpc>
                <a:spcPct val="80000"/>
              </a:lnSpc>
              <a:spcBef>
                <a:spcPct val="0"/>
              </a:spcBef>
            </a:pPr>
            <a:r>
              <a:rPr lang="ru-RU" altLang="ru-RU" sz="800" dirty="0" smtClean="0"/>
              <a:t>записанные пароли и другие заметки от руки</a:t>
            </a:r>
            <a:r>
              <a:rPr lang="en-GB" altLang="ru-RU" sz="800" dirty="0" smtClean="0"/>
              <a:t>,</a:t>
            </a:r>
          </a:p>
          <a:p>
            <a:pPr eaLnBrk="1" hangingPunct="1">
              <a:lnSpc>
                <a:spcPct val="80000"/>
              </a:lnSpc>
              <a:spcBef>
                <a:spcPct val="0"/>
              </a:spcBef>
            </a:pPr>
            <a:r>
              <a:rPr lang="ru-RU" altLang="ru-RU" sz="800" dirty="0" smtClean="0"/>
              <a:t>листы бумаги с вдавленными отпечатками</a:t>
            </a:r>
            <a:r>
              <a:rPr lang="en-GB" altLang="ru-RU" sz="800" dirty="0" smtClean="0"/>
              <a:t>,</a:t>
            </a:r>
          </a:p>
          <a:p>
            <a:pPr eaLnBrk="1" hangingPunct="1">
              <a:lnSpc>
                <a:spcPct val="80000"/>
              </a:lnSpc>
              <a:spcBef>
                <a:spcPct val="0"/>
              </a:spcBef>
            </a:pPr>
            <a:r>
              <a:rPr lang="ru-RU" altLang="ru-RU" sz="800" dirty="0" smtClean="0"/>
              <a:t>пособия по оборудованию и программному обеспечению</a:t>
            </a:r>
            <a:r>
              <a:rPr lang="en-GB" altLang="ru-RU" sz="800" dirty="0" smtClean="0"/>
              <a:t>,</a:t>
            </a:r>
          </a:p>
          <a:p>
            <a:pPr eaLnBrk="1" hangingPunct="1">
              <a:lnSpc>
                <a:spcPct val="80000"/>
              </a:lnSpc>
              <a:spcBef>
                <a:spcPct val="0"/>
              </a:spcBef>
            </a:pPr>
            <a:r>
              <a:rPr lang="ru-RU" altLang="ru-RU" sz="800" dirty="0" smtClean="0"/>
              <a:t>календари или дневники</a:t>
            </a:r>
            <a:r>
              <a:rPr lang="en-GB" altLang="ru-RU" sz="800" dirty="0" smtClean="0"/>
              <a:t>,</a:t>
            </a:r>
          </a:p>
          <a:p>
            <a:pPr eaLnBrk="1" hangingPunct="1">
              <a:lnSpc>
                <a:spcPct val="80000"/>
              </a:lnSpc>
              <a:spcBef>
                <a:spcPct val="0"/>
              </a:spcBef>
            </a:pPr>
            <a:r>
              <a:rPr lang="ru-RU" altLang="ru-RU" sz="800" dirty="0" smtClean="0"/>
              <a:t>тексты или графические распечатки</a:t>
            </a:r>
            <a:r>
              <a:rPr lang="en-GB" altLang="ru-RU" sz="800" dirty="0" smtClean="0"/>
              <a:t>,</a:t>
            </a:r>
          </a:p>
          <a:p>
            <a:pPr eaLnBrk="1" hangingPunct="1">
              <a:lnSpc>
                <a:spcPct val="80000"/>
              </a:lnSpc>
              <a:spcBef>
                <a:spcPct val="0"/>
              </a:spcBef>
            </a:pPr>
            <a:r>
              <a:rPr lang="ru-RU" altLang="ru-RU" sz="800" dirty="0" smtClean="0"/>
              <a:t>фотографии, или</a:t>
            </a:r>
            <a:endParaRPr lang="en-GB" altLang="ru-RU" sz="800" dirty="0" smtClean="0"/>
          </a:p>
          <a:p>
            <a:pPr eaLnBrk="1" hangingPunct="1">
              <a:lnSpc>
                <a:spcPct val="80000"/>
              </a:lnSpc>
              <a:spcBef>
                <a:spcPct val="0"/>
              </a:spcBef>
            </a:pPr>
            <a:r>
              <a:rPr lang="ru-RU" altLang="ru-RU" sz="800" dirty="0" smtClean="0"/>
              <a:t>информация о личных интересах, которая может быть полезной для последующего взлома пароля/фразы пароля (большинство паролей напрямую связаны с личной средой, таких, например, как автомобильные номера, партнеры/дети, телефонные номера, хобби и т.д.</a:t>
            </a:r>
            <a:r>
              <a:rPr lang="en-GB" altLang="ru-RU" sz="800" dirty="0" smtClean="0"/>
              <a:t>)</a:t>
            </a:r>
          </a:p>
          <a:p>
            <a:pPr eaLnBrk="1" hangingPunct="1">
              <a:lnSpc>
                <a:spcPct val="80000"/>
              </a:lnSpc>
              <a:spcBef>
                <a:spcPct val="0"/>
              </a:spcBef>
            </a:pPr>
            <a:endParaRPr lang="en-GB" altLang="ru-RU" sz="800" dirty="0" smtClean="0"/>
          </a:p>
          <a:p>
            <a:pPr eaLnBrk="1" hangingPunct="1">
              <a:lnSpc>
                <a:spcPct val="80000"/>
              </a:lnSpc>
              <a:spcBef>
                <a:spcPct val="0"/>
              </a:spcBef>
            </a:pPr>
            <a:r>
              <a:rPr lang="ru-RU" altLang="ru-RU" sz="800" b="1" dirty="0" smtClean="0"/>
              <a:t>Проведите предварительные опросы:</a:t>
            </a:r>
            <a:endParaRPr lang="en-GB" altLang="ru-RU" sz="800" dirty="0" smtClean="0"/>
          </a:p>
          <a:p>
            <a:pPr eaLnBrk="1" hangingPunct="1">
              <a:lnSpc>
                <a:spcPct val="80000"/>
              </a:lnSpc>
              <a:spcBef>
                <a:spcPct val="0"/>
              </a:spcBef>
            </a:pPr>
            <a:r>
              <a:rPr lang="ru-RU" altLang="ru-RU" sz="800" dirty="0" smtClean="0"/>
              <a:t>отделите  и установите личность всех лиц (свидетелей, субъектов или других) на месте преступления и зарегистрируйте их место расположения на момент входа</a:t>
            </a:r>
            <a:r>
              <a:rPr lang="en-GB" altLang="ru-RU" sz="800" dirty="0" smtClean="0"/>
              <a:t>;</a:t>
            </a:r>
          </a:p>
          <a:p>
            <a:pPr eaLnBrk="1" hangingPunct="1">
              <a:lnSpc>
                <a:spcPct val="80000"/>
              </a:lnSpc>
              <a:spcBef>
                <a:spcPct val="0"/>
              </a:spcBef>
            </a:pPr>
            <a:r>
              <a:rPr lang="ru-RU" altLang="ru-RU" sz="800" dirty="0" smtClean="0"/>
              <a:t>используйте формуляры/контрольные списки или аналогичные документы для сбора и регистрации информации об этих лицах</a:t>
            </a:r>
            <a:r>
              <a:rPr lang="en-GB" altLang="ru-RU" sz="800" dirty="0" smtClean="0"/>
              <a:t>;</a:t>
            </a:r>
          </a:p>
          <a:p>
            <a:pPr eaLnBrk="1" hangingPunct="1">
              <a:lnSpc>
                <a:spcPct val="80000"/>
              </a:lnSpc>
              <a:spcBef>
                <a:spcPct val="0"/>
              </a:spcBef>
            </a:pPr>
            <a:r>
              <a:rPr lang="ru-RU" altLang="ru-RU" sz="800" dirty="0" smtClean="0"/>
              <a:t>в соответствии с политикой учреждения и применимым правом получите от этих лиц такую информацию, как</a:t>
            </a:r>
            <a:r>
              <a:rPr lang="en-GB" altLang="ru-RU" sz="800" dirty="0" smtClean="0"/>
              <a:t>:</a:t>
            </a:r>
          </a:p>
          <a:p>
            <a:pPr eaLnBrk="1" hangingPunct="1">
              <a:lnSpc>
                <a:spcPct val="80000"/>
              </a:lnSpc>
              <a:spcBef>
                <a:spcPct val="0"/>
              </a:spcBef>
            </a:pPr>
            <a:r>
              <a:rPr lang="ru-RU" altLang="ru-RU" sz="800" dirty="0" smtClean="0"/>
              <a:t>цель устройства/системы (например, ведение бухгалтерского учета</a:t>
            </a:r>
            <a:r>
              <a:rPr lang="en-GB" altLang="ru-RU" sz="800" dirty="0" smtClean="0"/>
              <a:t>);</a:t>
            </a:r>
          </a:p>
          <a:p>
            <a:pPr eaLnBrk="1" hangingPunct="1">
              <a:lnSpc>
                <a:spcPct val="80000"/>
              </a:lnSpc>
              <a:spcBef>
                <a:spcPct val="0"/>
              </a:spcBef>
            </a:pPr>
            <a:r>
              <a:rPr lang="ru-RU" altLang="ru-RU" sz="800" dirty="0" smtClean="0"/>
              <a:t>владельцы и/или пользователи устройств/систем, находящиеся на месте преступления, а также пароли (см. ниже), имена пользователей и Интернет-провайдер</a:t>
            </a:r>
            <a:r>
              <a:rPr lang="en-GB" altLang="ru-RU" sz="800" dirty="0" smtClean="0"/>
              <a:t>;</a:t>
            </a:r>
          </a:p>
          <a:p>
            <a:pPr eaLnBrk="1" hangingPunct="1">
              <a:lnSpc>
                <a:spcPct val="80000"/>
              </a:lnSpc>
              <a:spcBef>
                <a:spcPct val="0"/>
              </a:spcBef>
            </a:pPr>
            <a:r>
              <a:rPr lang="ru-RU" altLang="ru-RU" sz="800" dirty="0" smtClean="0"/>
              <a:t>любые пароли, требуемые для входа в систему, программу или данные (у отдельного лица могут быть многочисленные пароли, например, </a:t>
            </a:r>
            <a:r>
              <a:rPr lang="en-GB" altLang="ru-RU" sz="800" dirty="0" smtClean="0"/>
              <a:t>BIOS, </a:t>
            </a:r>
            <a:r>
              <a:rPr lang="ru-RU" altLang="ru-RU" sz="800" dirty="0" smtClean="0"/>
              <a:t>вход в систему или в Интернет, файлы приложений, кодовая фраза для шифрования, такая как </a:t>
            </a:r>
            <a:r>
              <a:rPr lang="en-GB" altLang="ru-RU" sz="800" dirty="0" smtClean="0"/>
              <a:t>PGP, </a:t>
            </a:r>
            <a:r>
              <a:rPr lang="ru-RU" altLang="ru-RU" sz="800" dirty="0" smtClean="0"/>
              <a:t>электронная почта, маркер доступа, ежедневник или список контактов</a:t>
            </a:r>
            <a:r>
              <a:rPr lang="en-GB" altLang="ru-RU" sz="800" dirty="0" smtClean="0"/>
              <a:t>);</a:t>
            </a:r>
          </a:p>
          <a:p>
            <a:pPr eaLnBrk="1" hangingPunct="1">
              <a:lnSpc>
                <a:spcPct val="80000"/>
              </a:lnSpc>
              <a:spcBef>
                <a:spcPct val="0"/>
              </a:spcBef>
            </a:pPr>
            <a:r>
              <a:rPr lang="ru-RU" altLang="ru-RU" sz="800" dirty="0" smtClean="0"/>
              <a:t>любая уникальная схема безопасности или устройство по уничтожению</a:t>
            </a:r>
            <a:r>
              <a:rPr lang="en-GB" altLang="ru-RU" sz="800" dirty="0" smtClean="0"/>
              <a:t>;</a:t>
            </a:r>
          </a:p>
          <a:p>
            <a:pPr eaLnBrk="1" hangingPunct="1">
              <a:lnSpc>
                <a:spcPct val="80000"/>
              </a:lnSpc>
              <a:spcBef>
                <a:spcPct val="0"/>
              </a:spcBef>
            </a:pPr>
            <a:r>
              <a:rPr lang="ru-RU" altLang="ru-RU" sz="800" dirty="0" smtClean="0"/>
              <a:t>любое хранение данных не на месте преступления</a:t>
            </a:r>
            <a:r>
              <a:rPr lang="en-GB" altLang="ru-RU" sz="800" dirty="0" smtClean="0"/>
              <a:t>; </a:t>
            </a:r>
            <a:r>
              <a:rPr lang="ru-RU" altLang="ru-RU" sz="800" dirty="0" smtClean="0"/>
              <a:t>и</a:t>
            </a:r>
            <a:endParaRPr lang="en-GB" altLang="ru-RU" sz="800" dirty="0" smtClean="0"/>
          </a:p>
          <a:p>
            <a:pPr eaLnBrk="1" hangingPunct="1">
              <a:lnSpc>
                <a:spcPct val="80000"/>
              </a:lnSpc>
              <a:spcBef>
                <a:spcPct val="0"/>
              </a:spcBef>
            </a:pPr>
            <a:r>
              <a:rPr lang="ru-RU" altLang="ru-RU" sz="800" dirty="0" smtClean="0"/>
              <a:t>любая документация, описывающая оборудование или компьютерное обеспечение системы</a:t>
            </a:r>
            <a:r>
              <a:rPr lang="en-GB" altLang="ru-RU" sz="800" dirty="0" smtClean="0"/>
              <a:t>.</a:t>
            </a:r>
          </a:p>
          <a:p>
            <a:pPr eaLnBrk="1" hangingPunct="1">
              <a:lnSpc>
                <a:spcPct val="80000"/>
              </a:lnSpc>
              <a:spcBef>
                <a:spcPct val="0"/>
              </a:spcBef>
            </a:pPr>
            <a:endParaRPr lang="en-US" altLang="ru-RU" sz="800" dirty="0" smtClean="0"/>
          </a:p>
        </p:txBody>
      </p:sp>
      <p:sp>
        <p:nvSpPr>
          <p:cNvPr id="11162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A561543-0220-4E37-9E6A-479D74092760}" type="slidenum">
              <a:rPr lang="en-US" altLang="ru-RU" smtClean="0"/>
              <a:pPr fontAlgn="base">
                <a:spcBef>
                  <a:spcPct val="0"/>
                </a:spcBef>
                <a:spcAft>
                  <a:spcPct val="0"/>
                </a:spcAft>
                <a:defRPr/>
              </a:pPr>
              <a:t>34</a:t>
            </a:fld>
            <a:endParaRPr lang="en-US" altLang="ru-RU"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7500" lnSpcReduction="20000"/>
          </a:bodyPr>
          <a:lstStyle/>
          <a:p>
            <a:pPr eaLnBrk="1" fontAlgn="auto" hangingPunct="1">
              <a:spcBef>
                <a:spcPts val="0"/>
              </a:spcBef>
              <a:spcAft>
                <a:spcPts val="0"/>
              </a:spcAft>
              <a:defRPr/>
            </a:pPr>
            <a:r>
              <a:rPr lang="ru-RU" b="1" dirty="0" smtClean="0"/>
              <a:t>Документирование места преступления</a:t>
            </a:r>
            <a:endParaRPr lang="en-GB" sz="2400" b="1" dirty="0" smtClean="0"/>
          </a:p>
          <a:p>
            <a:pPr eaLnBrk="1" fontAlgn="auto" hangingPunct="1">
              <a:spcBef>
                <a:spcPts val="0"/>
              </a:spcBef>
              <a:spcAft>
                <a:spcPts val="0"/>
              </a:spcAft>
              <a:defRPr/>
            </a:pPr>
            <a:r>
              <a:rPr lang="ru-RU" altLang="ru-RU" dirty="0" smtClean="0"/>
              <a:t>Документирование места правонарушения – это постоянный процесс </a:t>
            </a:r>
            <a:r>
              <a:rPr lang="ru-RU" altLang="ru-RU" b="1" dirty="0" smtClean="0"/>
              <a:t>на протяжении всей процедуры изъятия</a:t>
            </a:r>
            <a:r>
              <a:rPr lang="ru-RU" altLang="ru-RU" dirty="0" smtClean="0"/>
              <a:t>. Чрезвычайно важно аккуратно задокументировать место и условия компьютеров, устройств для хранения данных и иных электронных устройств, а также обычные доказательства</a:t>
            </a:r>
            <a:r>
              <a:rPr lang="en-GB" dirty="0" smtClean="0"/>
              <a:t>. </a:t>
            </a:r>
            <a:r>
              <a:rPr lang="ru-RU" dirty="0" smtClean="0"/>
              <a:t>В предыдущих и последующих разделах Главы 4 даны более подробные инструкции о том, что должно быть задокументировано. В данном разделе дается лишь обзор этих инструкций</a:t>
            </a:r>
            <a:r>
              <a:rPr lang="en-GB" dirty="0" smtClean="0"/>
              <a:t>.</a:t>
            </a:r>
            <a:endParaRPr lang="en-GB" sz="1400" dirty="0" smtClean="0"/>
          </a:p>
          <a:p>
            <a:pPr eaLnBrk="1" fontAlgn="auto" hangingPunct="1">
              <a:spcBef>
                <a:spcPts val="0"/>
              </a:spcBef>
              <a:spcAft>
                <a:spcPts val="0"/>
              </a:spcAft>
              <a:defRPr/>
            </a:pPr>
            <a:r>
              <a:rPr lang="ru-RU" dirty="0" smtClean="0"/>
              <a:t>В целом, необходимо задокументировать следующее, однако, во время сбора может понадобиться и дополнительное документирование</a:t>
            </a:r>
            <a:r>
              <a:rPr lang="en-GB" dirty="0" smtClean="0"/>
              <a:t>:</a:t>
            </a:r>
            <a:endParaRPr lang="en-GB" sz="1400" dirty="0" smtClean="0"/>
          </a:p>
          <a:p>
            <a:pPr eaLnBrk="1" fontAlgn="auto" hangingPunct="1">
              <a:spcBef>
                <a:spcPts val="0"/>
              </a:spcBef>
              <a:spcAft>
                <a:spcPts val="0"/>
              </a:spcAft>
              <a:defRPr/>
            </a:pPr>
            <a:r>
              <a:rPr lang="ru-RU" b="1" dirty="0" smtClean="0"/>
              <a:t>физическое место:</a:t>
            </a:r>
            <a:endParaRPr lang="en-GB" sz="1400" dirty="0" smtClean="0"/>
          </a:p>
          <a:p>
            <a:pPr eaLnBrk="1" fontAlgn="auto" hangingPunct="1">
              <a:spcBef>
                <a:spcPts val="0"/>
              </a:spcBef>
              <a:spcAft>
                <a:spcPts val="0"/>
              </a:spcAft>
              <a:defRPr/>
            </a:pPr>
            <a:r>
              <a:rPr lang="ru-RU" dirty="0" smtClean="0"/>
              <a:t>набросать схему расположения системы, в том числе место расположения мыши и компонентов</a:t>
            </a:r>
            <a:r>
              <a:rPr lang="en-GB" dirty="0" smtClean="0"/>
              <a:t>;</a:t>
            </a:r>
            <a:endParaRPr lang="en-GB" sz="1400" dirty="0" smtClean="0"/>
          </a:p>
          <a:p>
            <a:pPr eaLnBrk="1" fontAlgn="auto" hangingPunct="1">
              <a:spcBef>
                <a:spcPts val="0"/>
              </a:spcBef>
              <a:spcAft>
                <a:spcPts val="0"/>
              </a:spcAft>
              <a:defRPr/>
            </a:pPr>
            <a:r>
              <a:rPr lang="ru-RU" dirty="0" smtClean="0"/>
              <a:t>сделать фото/видео/документ общего места (если возможно, с обзором в </a:t>
            </a:r>
            <a:r>
              <a:rPr lang="en-GB" dirty="0" smtClean="0"/>
              <a:t>360</a:t>
            </a:r>
            <a:r>
              <a:rPr lang="ru-RU" dirty="0" smtClean="0"/>
              <a:t> градусов</a:t>
            </a:r>
            <a:r>
              <a:rPr lang="en-GB" dirty="0" smtClean="0"/>
              <a:t>);</a:t>
            </a:r>
            <a:endParaRPr lang="en-GB" sz="1400" dirty="0" smtClean="0"/>
          </a:p>
          <a:p>
            <a:pPr eaLnBrk="1" fontAlgn="auto" hangingPunct="1">
              <a:spcBef>
                <a:spcPts val="0"/>
              </a:spcBef>
              <a:spcAft>
                <a:spcPts val="0"/>
              </a:spcAft>
              <a:defRPr/>
            </a:pPr>
            <a:r>
              <a:rPr lang="ru-RU" b="1" dirty="0" smtClean="0"/>
              <a:t>компьютерные системы/компоненты/устройства/оборудование:</a:t>
            </a:r>
            <a:endParaRPr lang="en-GB" sz="1400" dirty="0" smtClean="0"/>
          </a:p>
          <a:p>
            <a:pPr eaLnBrk="1" fontAlgn="auto" hangingPunct="1">
              <a:spcBef>
                <a:spcPts val="0"/>
              </a:spcBef>
              <a:spcAft>
                <a:spcPts val="0"/>
              </a:spcAft>
              <a:defRPr/>
            </a:pPr>
            <a:r>
              <a:rPr lang="ru-RU" dirty="0" smtClean="0"/>
              <a:t>задокументировать следующее</a:t>
            </a:r>
            <a:r>
              <a:rPr lang="en-GB" dirty="0" smtClean="0"/>
              <a:t>:</a:t>
            </a:r>
            <a:endParaRPr lang="en-GB" sz="1400" dirty="0" smtClean="0"/>
          </a:p>
          <a:p>
            <a:pPr lvl="2" eaLnBrk="1" fontAlgn="auto" hangingPunct="1">
              <a:spcBef>
                <a:spcPts val="0"/>
              </a:spcBef>
              <a:spcAft>
                <a:spcPts val="0"/>
              </a:spcAft>
              <a:defRPr/>
            </a:pPr>
            <a:r>
              <a:rPr lang="ru-RU" b="1" dirty="0" smtClean="0"/>
              <a:t>подробности всего найденного оборудования, например, изготовитель, модель, серийный номер</a:t>
            </a:r>
            <a:r>
              <a:rPr lang="en-GB" b="1" dirty="0" smtClean="0"/>
              <a:t>;</a:t>
            </a:r>
            <a:endParaRPr lang="en-GB" sz="1400" dirty="0" smtClean="0"/>
          </a:p>
          <a:p>
            <a:pPr lvl="2" eaLnBrk="1" fontAlgn="auto" hangingPunct="1">
              <a:spcBef>
                <a:spcPts val="0"/>
              </a:spcBef>
              <a:spcAft>
                <a:spcPts val="0"/>
              </a:spcAft>
              <a:defRPr/>
            </a:pPr>
            <a:r>
              <a:rPr lang="ru-RU" b="1" dirty="0" smtClean="0"/>
              <a:t>условия и расположение каждой компьютерной системы, содержащей или представляющей электронные доказательства, в том числе состояние электроснабжения (включено, выключено или в спящем режиме</a:t>
            </a:r>
            <a:r>
              <a:rPr lang="en-GB" b="1" dirty="0" smtClean="0"/>
              <a:t>);</a:t>
            </a:r>
            <a:endParaRPr lang="en-GB" sz="1400" dirty="0" smtClean="0"/>
          </a:p>
          <a:p>
            <a:pPr eaLnBrk="1" fontAlgn="auto" hangingPunct="1">
              <a:spcBef>
                <a:spcPts val="0"/>
              </a:spcBef>
              <a:spcAft>
                <a:spcPts val="0"/>
              </a:spcAft>
              <a:defRPr/>
            </a:pPr>
            <a:r>
              <a:rPr lang="ru-RU" dirty="0" smtClean="0"/>
              <a:t>задокументировать все соединения (кабель или без кабеля) к компьютеру и от компьютерной системы или других устройств:</a:t>
            </a:r>
            <a:endParaRPr lang="en-GB" sz="1400" dirty="0" smtClean="0"/>
          </a:p>
          <a:p>
            <a:pPr lvl="2" eaLnBrk="1" fontAlgn="auto" hangingPunct="1">
              <a:spcBef>
                <a:spcPts val="0"/>
              </a:spcBef>
              <a:spcAft>
                <a:spcPts val="0"/>
              </a:spcAft>
              <a:defRPr/>
            </a:pPr>
            <a:r>
              <a:rPr lang="ru-RU" b="1" dirty="0" smtClean="0"/>
              <a:t>промаркировать все порты и кабели (включая связь с периферийными устройствами), для того чтобы точно вновь собрать это позднее</a:t>
            </a:r>
            <a:r>
              <a:rPr lang="en-GB" b="1" dirty="0" smtClean="0"/>
              <a:t>;</a:t>
            </a:r>
            <a:endParaRPr lang="en-GB" sz="1400" dirty="0" smtClean="0"/>
          </a:p>
          <a:p>
            <a:pPr lvl="2" eaLnBrk="1" fontAlgn="auto" hangingPunct="1">
              <a:spcBef>
                <a:spcPts val="0"/>
              </a:spcBef>
              <a:spcAft>
                <a:spcPts val="0"/>
              </a:spcAft>
              <a:defRPr/>
            </a:pPr>
            <a:r>
              <a:rPr lang="ru-RU" b="1" dirty="0" smtClean="0"/>
              <a:t>промаркировать неиспользуемые порты связи как «не используется»; определить док-станции ноутбука для того, чтобы выявить другие устройства хранения;</a:t>
            </a:r>
            <a:endParaRPr lang="en-GB" sz="1400" dirty="0" smtClean="0"/>
          </a:p>
          <a:p>
            <a:pPr eaLnBrk="1" fontAlgn="auto" hangingPunct="1">
              <a:spcBef>
                <a:spcPts val="0"/>
              </a:spcBef>
              <a:spcAft>
                <a:spcPts val="0"/>
              </a:spcAft>
              <a:defRPr/>
            </a:pPr>
            <a:r>
              <a:rPr lang="ru-RU" dirty="0" smtClean="0"/>
              <a:t>задокументировать подробности, связанные с монитором в момент вмешательства:</a:t>
            </a:r>
            <a:endParaRPr lang="en-GB" sz="1400" dirty="0" smtClean="0"/>
          </a:p>
          <a:p>
            <a:pPr lvl="2" eaLnBrk="1" fontAlgn="auto" hangingPunct="1">
              <a:spcBef>
                <a:spcPts val="0"/>
              </a:spcBef>
              <a:spcAft>
                <a:spcPts val="0"/>
              </a:spcAft>
              <a:defRPr/>
            </a:pPr>
            <a:r>
              <a:rPr lang="ru-RU" b="1" dirty="0" smtClean="0"/>
              <a:t>сфотографировать переднюю часть компьютера, а также экран монитора и другие компоненты</a:t>
            </a:r>
            <a:r>
              <a:rPr lang="en-GB" b="1" dirty="0" smtClean="0"/>
              <a:t>;</a:t>
            </a:r>
            <a:endParaRPr lang="en-GB" sz="1400" dirty="0" smtClean="0"/>
          </a:p>
          <a:p>
            <a:pPr lvl="2" eaLnBrk="1" fontAlgn="auto" hangingPunct="1">
              <a:spcBef>
                <a:spcPts val="0"/>
              </a:spcBef>
              <a:spcAft>
                <a:spcPts val="0"/>
              </a:spcAft>
              <a:defRPr/>
            </a:pPr>
            <a:r>
              <a:rPr lang="ru-RU" b="1" dirty="0" smtClean="0"/>
              <a:t>сделать письменные заметки о том, что видно на экране монитора</a:t>
            </a:r>
            <a:r>
              <a:rPr lang="en-GB" b="1" dirty="0" smtClean="0"/>
              <a:t>;</a:t>
            </a:r>
            <a:endParaRPr lang="en-GB" sz="1400" dirty="0" smtClean="0"/>
          </a:p>
          <a:p>
            <a:pPr lvl="2" eaLnBrk="1" fontAlgn="auto" hangingPunct="1">
              <a:spcBef>
                <a:spcPts val="0"/>
              </a:spcBef>
              <a:spcAft>
                <a:spcPts val="0"/>
              </a:spcAft>
              <a:defRPr/>
            </a:pPr>
            <a:r>
              <a:rPr lang="ru-RU" b="1" dirty="0" smtClean="0"/>
              <a:t>снять на видео активные программы или более подробно задокументировать то, что происходит на экране монитора;</a:t>
            </a:r>
            <a:endParaRPr lang="en-GB" sz="1400" dirty="0" smtClean="0"/>
          </a:p>
          <a:p>
            <a:pPr eaLnBrk="1" fontAlgn="auto" hangingPunct="1">
              <a:spcBef>
                <a:spcPts val="0"/>
              </a:spcBef>
              <a:spcAft>
                <a:spcPts val="0"/>
              </a:spcAft>
              <a:defRPr/>
            </a:pPr>
            <a:r>
              <a:rPr lang="ru-RU" dirty="0" smtClean="0"/>
              <a:t>задокументировать соответствующие электронные компоненты, которые не были изъяты</a:t>
            </a:r>
            <a:r>
              <a:rPr lang="en-GB" dirty="0" smtClean="0"/>
              <a:t>;</a:t>
            </a:r>
            <a:endParaRPr lang="en-GB" sz="1400" dirty="0" smtClean="0"/>
          </a:p>
          <a:p>
            <a:pPr eaLnBrk="1" fontAlgn="auto" hangingPunct="1">
              <a:spcBef>
                <a:spcPts val="0"/>
              </a:spcBef>
              <a:spcAft>
                <a:spcPts val="0"/>
              </a:spcAft>
              <a:defRPr/>
            </a:pPr>
            <a:r>
              <a:rPr lang="ru-RU" b="1" dirty="0" smtClean="0"/>
              <a:t>информация от лиц, обнаруженных на месте преступления:</a:t>
            </a:r>
            <a:endParaRPr lang="en-GB" sz="1400" dirty="0" smtClean="0"/>
          </a:p>
          <a:p>
            <a:pPr eaLnBrk="1" fontAlgn="auto" hangingPunct="1">
              <a:spcBef>
                <a:spcPts val="0"/>
              </a:spcBef>
              <a:spcAft>
                <a:spcPts val="0"/>
              </a:spcAft>
              <a:defRPr/>
            </a:pPr>
            <a:r>
              <a:rPr lang="ru-RU" dirty="0" smtClean="0"/>
              <a:t>провести опрос лиц и задокументировать их ответы/заполнить формуляры;</a:t>
            </a:r>
            <a:endParaRPr lang="en-GB" sz="1400" dirty="0" smtClean="0"/>
          </a:p>
          <a:p>
            <a:pPr eaLnBrk="1" fontAlgn="auto" hangingPunct="1">
              <a:spcBef>
                <a:spcPts val="0"/>
              </a:spcBef>
              <a:spcAft>
                <a:spcPts val="0"/>
              </a:spcAft>
              <a:defRPr/>
            </a:pPr>
            <a:r>
              <a:rPr lang="ru-RU" dirty="0" smtClean="0"/>
              <a:t>задокументировать следующее</a:t>
            </a:r>
            <a:r>
              <a:rPr lang="en-GB" dirty="0" smtClean="0"/>
              <a:t>:</a:t>
            </a:r>
            <a:endParaRPr lang="en-GB" sz="1400" dirty="0" smtClean="0"/>
          </a:p>
          <a:p>
            <a:pPr lvl="2" eaLnBrk="1" fontAlgn="auto" hangingPunct="1">
              <a:spcBef>
                <a:spcPts val="0"/>
              </a:spcBef>
              <a:spcAft>
                <a:spcPts val="0"/>
              </a:spcAft>
              <a:defRPr/>
            </a:pPr>
            <a:r>
              <a:rPr lang="ru-RU" b="1" dirty="0" smtClean="0"/>
              <a:t>подробности о всех лицах, присутствующих в обыскиваемом помещении</a:t>
            </a:r>
            <a:r>
              <a:rPr lang="en-GB" b="1" dirty="0" smtClean="0"/>
              <a:t>;</a:t>
            </a:r>
            <a:endParaRPr lang="en-GB" sz="1400" dirty="0" smtClean="0"/>
          </a:p>
          <a:p>
            <a:pPr lvl="2" eaLnBrk="1" fontAlgn="auto" hangingPunct="1">
              <a:spcBef>
                <a:spcPts val="0"/>
              </a:spcBef>
              <a:spcAft>
                <a:spcPts val="0"/>
              </a:spcAft>
              <a:defRPr/>
            </a:pPr>
            <a:r>
              <a:rPr lang="ru-RU" b="1" dirty="0" smtClean="0"/>
              <a:t>подробности о всех лицах, которые использовали соответствующую компьютерную систему/оборудование</a:t>
            </a:r>
            <a:r>
              <a:rPr lang="en-GB" b="1" dirty="0" smtClean="0"/>
              <a:t>;</a:t>
            </a:r>
            <a:endParaRPr lang="en-GB" sz="1400" dirty="0" smtClean="0"/>
          </a:p>
          <a:p>
            <a:pPr lvl="2" eaLnBrk="1" fontAlgn="auto" hangingPunct="1">
              <a:spcBef>
                <a:spcPts val="0"/>
              </a:spcBef>
              <a:spcAft>
                <a:spcPts val="0"/>
              </a:spcAft>
              <a:defRPr/>
            </a:pPr>
            <a:r>
              <a:rPr lang="ru-RU" b="1" dirty="0" smtClean="0"/>
              <a:t>замечания, комментарии и информация от пользователей компьютера/владельцев/свидетелей</a:t>
            </a:r>
            <a:r>
              <a:rPr lang="en-GB" b="1" dirty="0" smtClean="0"/>
              <a:t>.</a:t>
            </a:r>
            <a:endParaRPr lang="en-GB" sz="1400" dirty="0" smtClean="0"/>
          </a:p>
          <a:p>
            <a:pPr eaLnBrk="1" fontAlgn="auto" hangingPunct="1">
              <a:spcBef>
                <a:spcPts val="0"/>
              </a:spcBef>
              <a:spcAft>
                <a:spcPts val="0"/>
              </a:spcAft>
              <a:defRPr/>
            </a:pPr>
            <a:r>
              <a:rPr lang="ru-RU" b="1" dirty="0" smtClean="0"/>
              <a:t>Действия на месте преступления:</a:t>
            </a:r>
            <a:endParaRPr lang="en-GB" sz="1400" dirty="0" smtClean="0"/>
          </a:p>
          <a:p>
            <a:pPr eaLnBrk="1" fontAlgn="auto" hangingPunct="1">
              <a:spcBef>
                <a:spcPts val="0"/>
              </a:spcBef>
              <a:spcAft>
                <a:spcPts val="0"/>
              </a:spcAft>
              <a:defRPr/>
            </a:pPr>
            <a:r>
              <a:rPr lang="ru-RU" dirty="0" smtClean="0"/>
              <a:t>создать след для аудита/логин изъятия с описанием предпринятых действий и точной даты и времени</a:t>
            </a:r>
            <a:r>
              <a:rPr lang="en-GB" dirty="0" smtClean="0"/>
              <a:t>.</a:t>
            </a:r>
            <a:endParaRPr lang="en-GB" sz="1400" dirty="0" smtClean="0"/>
          </a:p>
          <a:p>
            <a:pPr eaLnBrk="1" fontAlgn="auto" hangingPunct="1">
              <a:spcBef>
                <a:spcPts val="0"/>
              </a:spcBef>
              <a:spcAft>
                <a:spcPts val="0"/>
              </a:spcAft>
              <a:defRPr/>
            </a:pPr>
            <a:r>
              <a:rPr lang="de-DE" dirty="0" smtClean="0"/>
              <a:t> </a:t>
            </a:r>
            <a:endParaRPr lang="en-GB" dirty="0" smtClean="0"/>
          </a:p>
          <a:p>
            <a:pPr eaLnBrk="1" fontAlgn="auto" hangingPunct="1">
              <a:spcBef>
                <a:spcPts val="0"/>
              </a:spcBef>
              <a:spcAft>
                <a:spcPts val="0"/>
              </a:spcAft>
              <a:defRPr/>
            </a:pPr>
            <a:endParaRPr lang="en-US" dirty="0"/>
          </a:p>
        </p:txBody>
      </p:sp>
      <p:sp>
        <p:nvSpPr>
          <p:cNvPr id="11264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A314560D-8141-4343-898B-9DD4E567C906}" type="slidenum">
              <a:rPr lang="en-US" altLang="ru-RU" smtClean="0"/>
              <a:pPr fontAlgn="base">
                <a:spcBef>
                  <a:spcPct val="0"/>
                </a:spcBef>
                <a:spcAft>
                  <a:spcPct val="0"/>
                </a:spcAft>
                <a:defRPr/>
              </a:pPr>
              <a:t>35</a:t>
            </a:fld>
            <a:endParaRPr lang="en-US" altLang="ru-RU"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20000"/>
          </a:bodyPr>
          <a:lstStyle/>
          <a:p>
            <a:pPr eaLnBrk="1" fontAlgn="auto" hangingPunct="1">
              <a:spcBef>
                <a:spcPts val="0"/>
              </a:spcBef>
              <a:spcAft>
                <a:spcPts val="0"/>
              </a:spcAft>
              <a:defRPr/>
            </a:pPr>
            <a:r>
              <a:rPr lang="ru-RU" altLang="ru-RU" b="1" dirty="0" smtClean="0"/>
              <a:t>Сбор доказательств</a:t>
            </a:r>
            <a:endParaRPr lang="en-GB" b="1" dirty="0" smtClean="0"/>
          </a:p>
          <a:p>
            <a:pPr eaLnBrk="1" fontAlgn="auto" hangingPunct="1">
              <a:spcBef>
                <a:spcPts val="0"/>
              </a:spcBef>
              <a:spcAft>
                <a:spcPts val="0"/>
              </a:spcAft>
              <a:defRPr/>
            </a:pPr>
            <a:r>
              <a:rPr lang="ru-RU" altLang="ru-RU" dirty="0" smtClean="0"/>
              <a:t>Система </a:t>
            </a:r>
            <a:r>
              <a:rPr lang="en-GB" altLang="ru-RU" dirty="0" smtClean="0"/>
              <a:t>IT </a:t>
            </a:r>
            <a:r>
              <a:rPr lang="ru-RU" altLang="ru-RU" dirty="0" smtClean="0"/>
              <a:t>не должна подвергаться выемке как доказательство только потому, что она найдена на месте преступления. Такая мера должна быть обоснована и соразмерна соответствующему правонарушению, поэтому лицо, отдающее указание об обыске, должно принять осознанное решение, следует ли изымать оборудование следственным органом</a:t>
            </a:r>
            <a:endParaRPr lang="en-GB" dirty="0" smtClean="0"/>
          </a:p>
          <a:p>
            <a:pPr eaLnBrk="1" fontAlgn="auto" hangingPunct="1">
              <a:spcBef>
                <a:spcPts val="0"/>
              </a:spcBef>
              <a:spcAft>
                <a:spcPts val="0"/>
              </a:spcAft>
              <a:defRPr/>
            </a:pPr>
            <a:r>
              <a:rPr lang="ru-RU" dirty="0" smtClean="0"/>
              <a:t>С </a:t>
            </a:r>
            <a:r>
              <a:rPr lang="ru-RU" b="1" dirty="0" smtClean="0"/>
              <a:t>электронными доказательствами</a:t>
            </a:r>
            <a:r>
              <a:rPr lang="en-GB" dirty="0" smtClean="0"/>
              <a:t>, </a:t>
            </a:r>
            <a:r>
              <a:rPr lang="ru-RU" dirty="0" smtClean="0"/>
              <a:t>как и с любыми другими уликами, необходимо обращаться тщательно и таким образом, чтобы сохранить их доказательную ценность. Это касается не только физической целостности предмета или устройства, но и тех электронных данных, которые в нем содержатся, некоторые типы электронных доказательств, исходя из этого, требуют специальных методов сбора, упаковки и транспортировки. Электронные доказательства, которые могут потерпеть ущерб или быть повреждены от воздействия электромагнитных полей (таких как создаваемых статическим электричеством, магнитом, радиопередатчиками и другими устройствами), должны быть соответствующим образом защищены. Электронные доказательства должны подвергаться выемке в соответствии с руководящими принципами учреждения и соответствующим  законодательством. Ниже будут рассмотрены следующие типы электронных доказательств:</a:t>
            </a:r>
            <a:endParaRPr lang="en-GB" dirty="0" smtClean="0"/>
          </a:p>
          <a:p>
            <a:pPr eaLnBrk="1" fontAlgn="auto" hangingPunct="1">
              <a:spcBef>
                <a:spcPts val="0"/>
              </a:spcBef>
              <a:spcAft>
                <a:spcPts val="0"/>
              </a:spcAft>
              <a:defRPr/>
            </a:pPr>
            <a:r>
              <a:rPr lang="ru-RU" dirty="0" smtClean="0"/>
              <a:t>компьютерная система;</a:t>
            </a:r>
            <a:endParaRPr lang="en-GB" dirty="0" smtClean="0"/>
          </a:p>
          <a:p>
            <a:pPr eaLnBrk="1" fontAlgn="auto" hangingPunct="1">
              <a:spcBef>
                <a:spcPts val="0"/>
              </a:spcBef>
              <a:spcAft>
                <a:spcPts val="0"/>
              </a:spcAft>
              <a:defRPr/>
            </a:pPr>
            <a:r>
              <a:rPr lang="ru-RU" dirty="0" smtClean="0"/>
              <a:t>другие электронные устройства;</a:t>
            </a:r>
            <a:endParaRPr lang="en-GB" dirty="0" smtClean="0"/>
          </a:p>
          <a:p>
            <a:pPr eaLnBrk="1" fontAlgn="auto" hangingPunct="1">
              <a:spcBef>
                <a:spcPts val="0"/>
              </a:spcBef>
              <a:spcAft>
                <a:spcPts val="0"/>
              </a:spcAft>
              <a:defRPr/>
            </a:pPr>
            <a:r>
              <a:rPr lang="ru-RU" dirty="0" smtClean="0"/>
              <a:t>устройства для хранения цифровых данных; и</a:t>
            </a:r>
            <a:endParaRPr lang="en-GB" dirty="0" smtClean="0"/>
          </a:p>
          <a:p>
            <a:pPr eaLnBrk="1" fontAlgn="auto" hangingPunct="1">
              <a:spcBef>
                <a:spcPts val="0"/>
              </a:spcBef>
              <a:spcAft>
                <a:spcPts val="0"/>
              </a:spcAft>
              <a:defRPr/>
            </a:pPr>
            <a:r>
              <a:rPr lang="ru-RU" dirty="0" smtClean="0"/>
              <a:t>информация о сети (конфигурация и услуги/приложения</a:t>
            </a:r>
            <a:r>
              <a:rPr lang="en-GB" dirty="0" smtClean="0"/>
              <a:t>)</a:t>
            </a:r>
            <a:r>
              <a:rPr lang="ru-RU" dirty="0" smtClean="0"/>
              <a:t>.</a:t>
            </a:r>
            <a:r>
              <a:rPr lang="en-GB" dirty="0" smtClean="0"/>
              <a:t> </a:t>
            </a:r>
          </a:p>
          <a:p>
            <a:pPr eaLnBrk="1" fontAlgn="auto" hangingPunct="1">
              <a:spcBef>
                <a:spcPts val="0"/>
              </a:spcBef>
              <a:spcAft>
                <a:spcPts val="0"/>
              </a:spcAft>
              <a:defRPr/>
            </a:pPr>
            <a:r>
              <a:rPr lang="en-GB" dirty="0" smtClean="0"/>
              <a:t> </a:t>
            </a:r>
          </a:p>
          <a:p>
            <a:pPr eaLnBrk="1" fontAlgn="auto" hangingPunct="1">
              <a:spcBef>
                <a:spcPts val="0"/>
              </a:spcBef>
              <a:spcAft>
                <a:spcPts val="0"/>
              </a:spcAft>
              <a:defRPr/>
            </a:pPr>
            <a:r>
              <a:rPr lang="ru-RU" dirty="0" smtClean="0"/>
              <a:t>Выемка </a:t>
            </a:r>
            <a:r>
              <a:rPr lang="ru-RU" b="1" dirty="0" smtClean="0"/>
              <a:t>неэлектронных доказательств </a:t>
            </a:r>
            <a:r>
              <a:rPr lang="ru-RU" dirty="0" smtClean="0"/>
              <a:t>(или обычных доказательств) может также иметь важнейшее значение для расследования электронных/компьютерных преступлений. Необходимо должным образом обеспечивать, чтобы такие доказательства были собраны и сохранены. Предметы, важные для последующего анализа электронных доказательств, могут существовать в других формах (например, записанные пароли и другие заметки от руки, чистые листы бумаги с вдавленным текстом, пособия по оборудованию и программам, комментарии, литература, текстовые или графические компьютерные распечатки и фотографии) и должны быть собраны и сохранены для будущего анализа. Эти предметы часто находятся в близости от компьютера и связаны с оборудованием. Все доказательства должны быть идентифицированы, собраны и сохранены в соответствии с политикой учреждения и соответствующим законодательством.</a:t>
            </a:r>
            <a:endParaRPr lang="en-GB" dirty="0" smtClean="0"/>
          </a:p>
          <a:p>
            <a:pPr eaLnBrk="1" fontAlgn="auto" hangingPunct="1">
              <a:spcBef>
                <a:spcPts val="0"/>
              </a:spcBef>
              <a:spcAft>
                <a:spcPts val="0"/>
              </a:spcAft>
              <a:defRPr/>
            </a:pPr>
            <a:endParaRPr lang="en-US" dirty="0"/>
          </a:p>
        </p:txBody>
      </p:sp>
      <p:sp>
        <p:nvSpPr>
          <p:cNvPr id="11366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EEA19BA-F1DA-4A43-9CD1-0DB8A8ABAA7C}" type="slidenum">
              <a:rPr lang="en-US" altLang="ru-RU" smtClean="0"/>
              <a:pPr fontAlgn="base">
                <a:spcBef>
                  <a:spcPct val="0"/>
                </a:spcBef>
                <a:spcAft>
                  <a:spcPct val="0"/>
                </a:spcAft>
                <a:defRPr/>
              </a:pPr>
              <a:t>38</a:t>
            </a:fld>
            <a:endParaRPr lang="en-US" altLang="ru-RU"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55000" lnSpcReduction="20000"/>
          </a:bodyPr>
          <a:lstStyle/>
          <a:p>
            <a:pPr eaLnBrk="1" fontAlgn="auto" hangingPunct="1">
              <a:spcBef>
                <a:spcPts val="0"/>
              </a:spcBef>
              <a:spcAft>
                <a:spcPts val="0"/>
              </a:spcAft>
              <a:defRPr/>
            </a:pPr>
            <a:r>
              <a:rPr lang="ru-RU" altLang="ru-RU" b="1" dirty="0" smtClean="0"/>
              <a:t>Упаковка, транспортировка и хранение</a:t>
            </a:r>
            <a:endParaRPr lang="en-GB" sz="2400" b="1" dirty="0" smtClean="0"/>
          </a:p>
          <a:p>
            <a:pPr eaLnBrk="1" fontAlgn="auto" hangingPunct="1">
              <a:spcBef>
                <a:spcPts val="0"/>
              </a:spcBef>
              <a:spcAft>
                <a:spcPts val="0"/>
              </a:spcAft>
              <a:defRPr/>
            </a:pPr>
            <a:r>
              <a:rPr lang="ru-RU" dirty="0" smtClean="0"/>
              <a:t>Компьютеры и связанные с ними устройства и оборудование являются уязвимыми электронными инструментами, которые чувствительны к температуре, влажности, физическому воздействию, статическому электричеству, магнитным источникам и даже к некоторым действиям (например, включение/выключение). Исходя из этого, необходимо принимать специальные меры предосторожности при упаковке, транспортировке и хранении электронных доказательств. Для поддержания цепи сохранения данных, необходимо соответствующим образом регистрировать процедуры упаковки, транспортировки и хранения.</a:t>
            </a:r>
            <a:endParaRPr lang="en-GB" sz="1400" dirty="0" smtClean="0"/>
          </a:p>
          <a:p>
            <a:pPr eaLnBrk="1" fontAlgn="auto" hangingPunct="1">
              <a:spcBef>
                <a:spcPts val="0"/>
              </a:spcBef>
              <a:spcAft>
                <a:spcPts val="0"/>
              </a:spcAft>
              <a:defRPr/>
            </a:pPr>
            <a:r>
              <a:rPr lang="ru-RU" dirty="0" smtClean="0"/>
              <a:t>В целом со всеми компьютерными компонентами и устройствами хранения необходимо обращаться самым тщательным образом, поскольку неправильное обращение может нанести ущерб или уничтожить электронные доказательства.</a:t>
            </a:r>
            <a:endParaRPr lang="en-GB" sz="1400" dirty="0" smtClean="0"/>
          </a:p>
          <a:p>
            <a:pPr eaLnBrk="1" fontAlgn="auto" hangingPunct="1">
              <a:spcBef>
                <a:spcPts val="0"/>
              </a:spcBef>
              <a:spcAft>
                <a:spcPts val="0"/>
              </a:spcAft>
              <a:defRPr/>
            </a:pPr>
            <a:r>
              <a:rPr lang="ru-RU" b="1" dirty="0" smtClean="0"/>
              <a:t>Упаковка</a:t>
            </a:r>
            <a:endParaRPr lang="en-GB" sz="1400" dirty="0" smtClean="0"/>
          </a:p>
          <a:p>
            <a:pPr eaLnBrk="1" fontAlgn="auto" hangingPunct="1">
              <a:spcBef>
                <a:spcPts val="0"/>
              </a:spcBef>
              <a:spcAft>
                <a:spcPts val="0"/>
              </a:spcAft>
              <a:defRPr/>
            </a:pPr>
            <a:r>
              <a:rPr lang="ru-RU" dirty="0" smtClean="0"/>
              <a:t>Обеспечьте, чтобы все собранные электронные доказательства были должным образом задокументированы и промаркированы до упаковки</a:t>
            </a:r>
            <a:r>
              <a:rPr lang="en-GB" dirty="0" smtClean="0"/>
              <a:t>.</a:t>
            </a:r>
            <a:endParaRPr lang="en-GB" sz="1400" dirty="0" smtClean="0"/>
          </a:p>
          <a:p>
            <a:pPr eaLnBrk="1" fontAlgn="auto" hangingPunct="1">
              <a:spcBef>
                <a:spcPts val="0"/>
              </a:spcBef>
              <a:spcAft>
                <a:spcPts val="0"/>
              </a:spcAft>
              <a:defRPr/>
            </a:pPr>
            <a:r>
              <a:rPr lang="ru-RU" dirty="0" smtClean="0"/>
              <a:t>Когда возможно, перевозите собранные электронные доказательства в оригинальной упаковке</a:t>
            </a:r>
            <a:r>
              <a:rPr lang="en-GB" dirty="0" smtClean="0"/>
              <a:t>.</a:t>
            </a:r>
            <a:endParaRPr lang="en-GB" sz="1400" dirty="0" smtClean="0"/>
          </a:p>
          <a:p>
            <a:pPr eaLnBrk="1" fontAlgn="auto" hangingPunct="1">
              <a:spcBef>
                <a:spcPts val="0"/>
              </a:spcBef>
              <a:spcAft>
                <a:spcPts val="0"/>
              </a:spcAft>
              <a:defRPr/>
            </a:pPr>
            <a:r>
              <a:rPr lang="ru-RU" dirty="0" smtClean="0"/>
              <a:t>Если оригинальной упаковки не имеется, то используйте антистатичную упаковку (например, бумагу или антистатичные пластиковые мешки). Избегайте использования материалов, которые могут вырабатывать статическое электричество, такие как стандартные пластиковые мешки. </a:t>
            </a:r>
            <a:endParaRPr lang="en-GB" sz="1400" dirty="0" smtClean="0"/>
          </a:p>
          <a:p>
            <a:pPr eaLnBrk="1" fontAlgn="auto" hangingPunct="1">
              <a:spcBef>
                <a:spcPts val="0"/>
              </a:spcBef>
              <a:spcAft>
                <a:spcPts val="0"/>
              </a:spcAft>
              <a:defRPr/>
            </a:pPr>
            <a:r>
              <a:rPr lang="ru-RU" b="1" dirty="0" smtClean="0"/>
              <a:t>Не </a:t>
            </a:r>
            <a:r>
              <a:rPr lang="ru-RU" dirty="0" smtClean="0"/>
              <a:t>сворачивайте, не сгибайте и не царапайте устройства хранения данных, такие как дискеты, </a:t>
            </a:r>
            <a:r>
              <a:rPr lang="en-GB" dirty="0" smtClean="0"/>
              <a:t>CD-ROM</a:t>
            </a:r>
            <a:r>
              <a:rPr lang="ru-RU" dirty="0" smtClean="0"/>
              <a:t> и пленки</a:t>
            </a:r>
            <a:r>
              <a:rPr lang="en-GB" dirty="0" smtClean="0"/>
              <a:t>.</a:t>
            </a:r>
            <a:endParaRPr lang="en-GB" sz="1400" dirty="0" smtClean="0"/>
          </a:p>
          <a:p>
            <a:pPr eaLnBrk="1" fontAlgn="auto" hangingPunct="1">
              <a:spcBef>
                <a:spcPts val="0"/>
              </a:spcBef>
              <a:spcAft>
                <a:spcPts val="0"/>
              </a:spcAft>
              <a:defRPr/>
            </a:pPr>
            <a:r>
              <a:rPr lang="ru-RU" b="1" dirty="0" smtClean="0"/>
              <a:t>Не </a:t>
            </a:r>
            <a:r>
              <a:rPr lang="ru-RU" dirty="0" smtClean="0"/>
              <a:t>приклеивайте клеящиеся ярлыки на поверхность устройств хранения. По мере возможности используйте для упаковки устройств хранения данных ящики или конверты</a:t>
            </a:r>
            <a:r>
              <a:rPr lang="en-GB" dirty="0" smtClean="0"/>
              <a:t>.</a:t>
            </a:r>
            <a:endParaRPr lang="en-GB" sz="1400" dirty="0" smtClean="0"/>
          </a:p>
          <a:p>
            <a:pPr eaLnBrk="1" fontAlgn="auto" hangingPunct="1">
              <a:spcBef>
                <a:spcPts val="0"/>
              </a:spcBef>
              <a:spcAft>
                <a:spcPts val="0"/>
              </a:spcAft>
              <a:defRPr/>
            </a:pPr>
            <a:r>
              <a:rPr lang="ru-RU" dirty="0" smtClean="0"/>
              <a:t>Обеспечивайте, чтобы контейнеры, содержащие доказательства, были должным образом промаркированы</a:t>
            </a:r>
            <a:r>
              <a:rPr lang="en-GB" dirty="0" smtClean="0"/>
              <a:t>.</a:t>
            </a:r>
            <a:endParaRPr lang="en-GB" sz="1400" dirty="0" smtClean="0"/>
          </a:p>
          <a:p>
            <a:pPr eaLnBrk="1" fontAlgn="auto" hangingPunct="1">
              <a:spcBef>
                <a:spcPts val="0"/>
              </a:spcBef>
              <a:spcAft>
                <a:spcPts val="0"/>
              </a:spcAft>
              <a:defRPr/>
            </a:pPr>
            <a:r>
              <a:rPr lang="ru-RU" dirty="0" smtClean="0"/>
              <a:t>Если изымается много компьютерных систем, промаркируйте каждую систему так, чтобы она могла быть вновь смонтирована в найденном виде</a:t>
            </a:r>
            <a:r>
              <a:rPr lang="en-GB" dirty="0" smtClean="0"/>
              <a:t>.</a:t>
            </a:r>
            <a:endParaRPr lang="en-GB" sz="1400" dirty="0" smtClean="0"/>
          </a:p>
          <a:p>
            <a:pPr eaLnBrk="1" fontAlgn="auto" hangingPunct="1">
              <a:spcBef>
                <a:spcPts val="0"/>
              </a:spcBef>
              <a:spcAft>
                <a:spcPts val="0"/>
              </a:spcAft>
              <a:defRPr/>
            </a:pPr>
            <a:r>
              <a:rPr lang="en-GB" dirty="0" smtClean="0"/>
              <a:t> </a:t>
            </a:r>
            <a:endParaRPr lang="en-GB" sz="1400" dirty="0" smtClean="0"/>
          </a:p>
          <a:p>
            <a:pPr eaLnBrk="1" fontAlgn="auto" hangingPunct="1">
              <a:spcBef>
                <a:spcPts val="0"/>
              </a:spcBef>
              <a:spcAft>
                <a:spcPts val="0"/>
              </a:spcAft>
              <a:defRPr/>
            </a:pPr>
            <a:r>
              <a:rPr lang="ru-RU" b="1" dirty="0" smtClean="0"/>
              <a:t>Транспортировка</a:t>
            </a:r>
            <a:endParaRPr lang="en-GB" sz="1400" dirty="0" smtClean="0"/>
          </a:p>
          <a:p>
            <a:pPr eaLnBrk="1" fontAlgn="auto" hangingPunct="1">
              <a:spcBef>
                <a:spcPts val="0"/>
              </a:spcBef>
              <a:spcAft>
                <a:spcPts val="0"/>
              </a:spcAft>
              <a:defRPr/>
            </a:pPr>
            <a:r>
              <a:rPr lang="ru-RU" dirty="0" smtClean="0"/>
              <a:t>Сохраняйте электронные доказательства вдали от магнитных источников. Примерами того, что может нанести ущерб электронным доказательствам, являются радиопередатчики, магниты аудиоколонок и нагреваемые сидения в машине</a:t>
            </a:r>
            <a:r>
              <a:rPr lang="en-GB" dirty="0" smtClean="0"/>
              <a:t>.</a:t>
            </a:r>
            <a:endParaRPr lang="en-GB" sz="1400" dirty="0" smtClean="0"/>
          </a:p>
          <a:p>
            <a:pPr eaLnBrk="1" fontAlgn="auto" hangingPunct="1">
              <a:spcBef>
                <a:spcPts val="0"/>
              </a:spcBef>
              <a:spcAft>
                <a:spcPts val="0"/>
              </a:spcAft>
              <a:defRPr/>
            </a:pPr>
            <a:r>
              <a:rPr lang="ru-RU" dirty="0" smtClean="0"/>
              <a:t>Обеспечьте, чтобы оборудование было защищено от ударов или повреждений (например, механических повреждений), повышенной температуры и влажности</a:t>
            </a:r>
            <a:r>
              <a:rPr lang="en-GB" dirty="0" smtClean="0"/>
              <a:t>.</a:t>
            </a:r>
            <a:endParaRPr lang="en-GB" sz="1400" dirty="0" smtClean="0"/>
          </a:p>
          <a:p>
            <a:pPr eaLnBrk="1" fontAlgn="auto" hangingPunct="1">
              <a:spcBef>
                <a:spcPts val="0"/>
              </a:spcBef>
              <a:spcAft>
                <a:spcPts val="0"/>
              </a:spcAft>
              <a:defRPr/>
            </a:pPr>
            <a:r>
              <a:rPr lang="ru-RU" dirty="0" smtClean="0"/>
              <a:t>Обеспечьте, чтобы компьютеры и другие устройства, которые не запакованы в контейнеры, были закреплены в автомобиле для избежания ударов или чрезмерной вибрации. Например, компьютеры должны быть размещены на днище автомобиля, а мониторы положены на сидения экраном вниз и закреплены ремнем безопасности</a:t>
            </a:r>
            <a:r>
              <a:rPr lang="en-GB" dirty="0" smtClean="0"/>
              <a:t>.</a:t>
            </a:r>
            <a:endParaRPr lang="en-GB" sz="1400" dirty="0" smtClean="0"/>
          </a:p>
          <a:p>
            <a:pPr eaLnBrk="1" fontAlgn="auto" hangingPunct="1">
              <a:spcBef>
                <a:spcPts val="0"/>
              </a:spcBef>
              <a:spcAft>
                <a:spcPts val="0"/>
              </a:spcAft>
              <a:defRPr/>
            </a:pPr>
            <a:r>
              <a:rPr lang="ru-RU" b="1" dirty="0" smtClean="0"/>
              <a:t>Не </a:t>
            </a:r>
            <a:r>
              <a:rPr lang="ru-RU" dirty="0" smtClean="0"/>
              <a:t>кладите тяжелые предметы на маленькие части оборудования/медийные устройства</a:t>
            </a:r>
            <a:r>
              <a:rPr lang="en-GB" dirty="0" smtClean="0"/>
              <a:t>.</a:t>
            </a:r>
            <a:endParaRPr lang="en-GB" sz="1400" dirty="0" smtClean="0"/>
          </a:p>
          <a:p>
            <a:pPr eaLnBrk="1" fontAlgn="auto" hangingPunct="1">
              <a:spcBef>
                <a:spcPts val="0"/>
              </a:spcBef>
              <a:spcAft>
                <a:spcPts val="0"/>
              </a:spcAft>
              <a:defRPr/>
            </a:pPr>
            <a:r>
              <a:rPr lang="ru-RU" dirty="0" smtClean="0"/>
              <a:t>Когда возможно, </a:t>
            </a:r>
            <a:r>
              <a:rPr lang="ru-RU" b="1" dirty="0" smtClean="0"/>
              <a:t>не </a:t>
            </a:r>
            <a:r>
              <a:rPr lang="ru-RU" dirty="0" smtClean="0"/>
              <a:t>храните электронные доказательства в автомобилях в течение длительного времени</a:t>
            </a:r>
            <a:r>
              <a:rPr lang="en-GB" dirty="0" smtClean="0"/>
              <a:t>.</a:t>
            </a:r>
            <a:endParaRPr lang="en-GB" sz="1400" dirty="0" smtClean="0"/>
          </a:p>
          <a:p>
            <a:pPr eaLnBrk="1" fontAlgn="auto" hangingPunct="1">
              <a:spcBef>
                <a:spcPts val="0"/>
              </a:spcBef>
              <a:spcAft>
                <a:spcPts val="0"/>
              </a:spcAft>
              <a:defRPr/>
            </a:pPr>
            <a:endParaRPr lang="ru-RU" b="1" dirty="0" smtClean="0"/>
          </a:p>
          <a:p>
            <a:pPr eaLnBrk="1" fontAlgn="auto" hangingPunct="1">
              <a:spcBef>
                <a:spcPts val="0"/>
              </a:spcBef>
              <a:spcAft>
                <a:spcPts val="0"/>
              </a:spcAft>
              <a:defRPr/>
            </a:pPr>
            <a:r>
              <a:rPr lang="ru-RU" b="1" dirty="0" smtClean="0"/>
              <a:t>Хранение</a:t>
            </a:r>
            <a:endParaRPr lang="en-GB" sz="1400" b="1" dirty="0" smtClean="0"/>
          </a:p>
          <a:p>
            <a:pPr eaLnBrk="1" fontAlgn="auto" hangingPunct="1">
              <a:spcBef>
                <a:spcPts val="0"/>
              </a:spcBef>
              <a:spcAft>
                <a:spcPts val="0"/>
              </a:spcAft>
              <a:defRPr/>
            </a:pPr>
            <a:r>
              <a:rPr lang="ru-RU" dirty="0" smtClean="0"/>
              <a:t>Обеспечьте, чтобы доказательства были проинвентаризованы в соответствии с установленными инструкциями</a:t>
            </a:r>
            <a:r>
              <a:rPr lang="en-GB" dirty="0" smtClean="0"/>
              <a:t>.</a:t>
            </a:r>
            <a:endParaRPr lang="en-GB" sz="1400" dirty="0" smtClean="0"/>
          </a:p>
          <a:p>
            <a:pPr eaLnBrk="1" fontAlgn="auto" hangingPunct="1">
              <a:spcBef>
                <a:spcPts val="0"/>
              </a:spcBef>
              <a:spcAft>
                <a:spcPts val="0"/>
              </a:spcAft>
              <a:defRPr/>
            </a:pPr>
            <a:r>
              <a:rPr lang="ru-RU" dirty="0" smtClean="0"/>
              <a:t>Храните доказательства в безопасном месте, вдали от чрезмерных температур и влажности</a:t>
            </a:r>
            <a:r>
              <a:rPr lang="en-GB" dirty="0" smtClean="0"/>
              <a:t>. </a:t>
            </a:r>
            <a:endParaRPr lang="en-GB" sz="1400" dirty="0" smtClean="0"/>
          </a:p>
          <a:p>
            <a:pPr eaLnBrk="1" fontAlgn="auto" hangingPunct="1">
              <a:spcBef>
                <a:spcPts val="0"/>
              </a:spcBef>
              <a:spcAft>
                <a:spcPts val="0"/>
              </a:spcAft>
              <a:defRPr/>
            </a:pPr>
            <a:r>
              <a:rPr lang="ru-RU" dirty="0" smtClean="0"/>
              <a:t>Защищайте доказательства от магнитных источников, влаги, пыли и других вредных частиц или загрязнителей</a:t>
            </a:r>
            <a:r>
              <a:rPr lang="en-GB" dirty="0" smtClean="0"/>
              <a:t>.</a:t>
            </a:r>
            <a:endParaRPr lang="en-GB" sz="1400" dirty="0" smtClean="0"/>
          </a:p>
          <a:p>
            <a:pPr eaLnBrk="1" fontAlgn="auto" hangingPunct="1">
              <a:spcBef>
                <a:spcPts val="0"/>
              </a:spcBef>
              <a:spcAft>
                <a:spcPts val="0"/>
              </a:spcAft>
              <a:defRPr/>
            </a:pPr>
            <a:r>
              <a:rPr lang="ru-RU" dirty="0" smtClean="0"/>
              <a:t>Используйте соответствующее безопасное место хранения, оборудованное:</a:t>
            </a:r>
            <a:endParaRPr lang="en-GB" sz="1400" dirty="0" smtClean="0"/>
          </a:p>
          <a:p>
            <a:pPr lvl="2" eaLnBrk="1" fontAlgn="auto" hangingPunct="1">
              <a:spcBef>
                <a:spcPts val="0"/>
              </a:spcBef>
              <a:spcAft>
                <a:spcPts val="0"/>
              </a:spcAft>
              <a:defRPr/>
            </a:pPr>
            <a:r>
              <a:rPr lang="ru-RU" dirty="0" smtClean="0"/>
              <a:t>контроль доступа</a:t>
            </a:r>
            <a:r>
              <a:rPr lang="en-GB" dirty="0" smtClean="0"/>
              <a:t>,</a:t>
            </a:r>
            <a:endParaRPr lang="en-GB" sz="1400" dirty="0" smtClean="0"/>
          </a:p>
          <a:p>
            <a:pPr lvl="2" eaLnBrk="1" fontAlgn="auto" hangingPunct="1">
              <a:spcBef>
                <a:spcPts val="0"/>
              </a:spcBef>
              <a:spcAft>
                <a:spcPts val="0"/>
              </a:spcAft>
              <a:defRPr/>
            </a:pPr>
            <a:r>
              <a:rPr lang="ru-RU" dirty="0" smtClean="0"/>
              <a:t>противопожарная защита (в том числе тревожная система, огнетушители, при запрете курения в помещении для хранения или рядом с ним)</a:t>
            </a:r>
            <a:r>
              <a:rPr lang="en-GB" dirty="0" smtClean="0"/>
              <a:t>,</a:t>
            </a:r>
            <a:endParaRPr lang="en-GB" sz="1400" dirty="0" smtClean="0"/>
          </a:p>
          <a:p>
            <a:pPr lvl="2" eaLnBrk="1" fontAlgn="auto" hangingPunct="1">
              <a:spcBef>
                <a:spcPts val="0"/>
              </a:spcBef>
              <a:spcAft>
                <a:spcPts val="0"/>
              </a:spcAft>
              <a:defRPr/>
            </a:pPr>
            <a:r>
              <a:rPr lang="ru-RU" dirty="0" smtClean="0"/>
              <a:t>температура и влажность, и</a:t>
            </a:r>
            <a:endParaRPr lang="en-GB" sz="1400" dirty="0" smtClean="0"/>
          </a:p>
          <a:p>
            <a:pPr lvl="2" eaLnBrk="1" fontAlgn="auto" hangingPunct="1">
              <a:spcBef>
                <a:spcPts val="0"/>
              </a:spcBef>
              <a:spcAft>
                <a:spcPts val="0"/>
              </a:spcAft>
              <a:defRPr/>
            </a:pPr>
            <a:r>
              <a:rPr lang="ru-RU" dirty="0" smtClean="0"/>
              <a:t>защита от магнитных источников (например, от направленных радиоустройств</a:t>
            </a:r>
            <a:r>
              <a:rPr lang="en-GB" dirty="0" smtClean="0"/>
              <a:t>).</a:t>
            </a:r>
            <a:endParaRPr lang="en-GB" sz="1400" dirty="0" smtClean="0"/>
          </a:p>
          <a:p>
            <a:pPr lvl="1" eaLnBrk="1" fontAlgn="auto" hangingPunct="1">
              <a:spcBef>
                <a:spcPts val="0"/>
              </a:spcBef>
              <a:spcAft>
                <a:spcPts val="0"/>
              </a:spcAft>
              <a:defRPr/>
            </a:pPr>
            <a:r>
              <a:rPr lang="ru-RU" b="1" dirty="0" smtClean="0"/>
              <a:t>Не </a:t>
            </a:r>
            <a:r>
              <a:rPr lang="ru-RU" dirty="0" smtClean="0"/>
              <a:t>храните какие-либо воспламеняющиеся предметы в той же комнате или поблизости (например, чистящие вещества или пачки бумаги</a:t>
            </a:r>
            <a:r>
              <a:rPr lang="en-GB" dirty="0" smtClean="0"/>
              <a:t>).</a:t>
            </a:r>
            <a:endParaRPr lang="en-GB" sz="1400" dirty="0" smtClean="0"/>
          </a:p>
          <a:p>
            <a:pPr lvl="1" eaLnBrk="1" fontAlgn="auto" hangingPunct="1">
              <a:spcBef>
                <a:spcPts val="0"/>
              </a:spcBef>
              <a:spcAft>
                <a:spcPts val="0"/>
              </a:spcAft>
              <a:defRPr/>
            </a:pPr>
            <a:r>
              <a:rPr lang="ru-RU" dirty="0" smtClean="0"/>
              <a:t>Используйте половое покрытие, исключающее статические заряды</a:t>
            </a:r>
            <a:r>
              <a:rPr lang="en-GB" dirty="0" smtClean="0"/>
              <a:t>.</a:t>
            </a:r>
            <a:endParaRPr lang="en-GB" sz="1400" dirty="0" smtClean="0"/>
          </a:p>
          <a:p>
            <a:pPr lvl="1" eaLnBrk="1" fontAlgn="auto" hangingPunct="1">
              <a:spcBef>
                <a:spcPts val="0"/>
              </a:spcBef>
              <a:spcAft>
                <a:spcPts val="0"/>
              </a:spcAft>
              <a:defRPr/>
            </a:pPr>
            <a:r>
              <a:rPr lang="ru-RU" b="1" dirty="0" smtClean="0"/>
              <a:t>Не </a:t>
            </a:r>
            <a:r>
              <a:rPr lang="ru-RU" dirty="0" smtClean="0"/>
              <a:t>храните электронные доказательства в помещениях с трубами, особенно вдоль потолков</a:t>
            </a:r>
            <a:r>
              <a:rPr lang="en-GB" dirty="0" smtClean="0"/>
              <a:t>.</a:t>
            </a:r>
            <a:endParaRPr lang="en-GB" sz="1400" dirty="0" smtClean="0"/>
          </a:p>
          <a:p>
            <a:pPr eaLnBrk="1" fontAlgn="auto" hangingPunct="1">
              <a:spcBef>
                <a:spcPts val="0"/>
              </a:spcBef>
              <a:spcAft>
                <a:spcPts val="0"/>
              </a:spcAft>
              <a:defRPr/>
            </a:pPr>
            <a:r>
              <a:rPr lang="ru-RU" dirty="0" smtClean="0"/>
              <a:t>Следует понимать, что потенциальные доказательства, такие как дата, время и конфигурация системы, могут быть утрачены в результате длительного хранения. Поскольку батарейки имеют ограниченный жизненный цикл, данные могут быть потеряны, если они разрядятся. Исходя из этого, соответствующие сотрудники должны быть информированы о том, что устройства, работающие на батарейках (например, карманный компьютер или </a:t>
            </a:r>
            <a:r>
              <a:rPr lang="en-GB" dirty="0" smtClean="0"/>
              <a:t>PC/</a:t>
            </a:r>
            <a:r>
              <a:rPr lang="en-GB" dirty="0" err="1" smtClean="0"/>
              <a:t>CMOS</a:t>
            </a:r>
            <a:r>
              <a:rPr lang="en-GB" dirty="0" smtClean="0"/>
              <a:t>)</a:t>
            </a:r>
            <a:r>
              <a:rPr lang="ru-RU" dirty="0" smtClean="0"/>
              <a:t>, требуют постоянного внимания.</a:t>
            </a:r>
            <a:endParaRPr lang="en-US" dirty="0"/>
          </a:p>
        </p:txBody>
      </p:sp>
      <p:sp>
        <p:nvSpPr>
          <p:cNvPr id="11469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36634B9F-4BE2-4B17-B132-11F1CD7794B9}" type="slidenum">
              <a:rPr lang="en-US" altLang="ru-RU" smtClean="0"/>
              <a:pPr fontAlgn="base">
                <a:spcBef>
                  <a:spcPct val="0"/>
                </a:spcBef>
                <a:spcAft>
                  <a:spcPct val="0"/>
                </a:spcAft>
                <a:defRPr/>
              </a:pPr>
              <a:t>40</a:t>
            </a:fld>
            <a:endParaRPr lang="en-US" altLang="ru-RU"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p:spPr>
      </p:sp>
      <p:sp>
        <p:nvSpPr>
          <p:cNvPr id="1157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ru-RU" smtClean="0"/>
          </a:p>
        </p:txBody>
      </p:sp>
      <p:sp>
        <p:nvSpPr>
          <p:cNvPr id="11571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E76280D-83AE-407B-966A-08F030F56093}" type="slidenum">
              <a:rPr lang="en-GB" altLang="ru-RU" smtClean="0"/>
              <a:pPr fontAlgn="base">
                <a:spcBef>
                  <a:spcPct val="0"/>
                </a:spcBef>
                <a:spcAft>
                  <a:spcPct val="0"/>
                </a:spcAft>
                <a:defRPr/>
              </a:pPr>
              <a:t>41</a:t>
            </a:fld>
            <a:endParaRPr lang="en-GB" altLang="ru-RU"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p:spPr>
      </p:sp>
      <p:sp>
        <p:nvSpPr>
          <p:cNvPr id="1167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11674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91A0B253-C985-4750-A077-238D7BD7F696}" type="slidenum">
              <a:rPr lang="en-US" altLang="ru-RU" smtClean="0"/>
              <a:pPr fontAlgn="base">
                <a:spcBef>
                  <a:spcPct val="0"/>
                </a:spcBef>
                <a:spcAft>
                  <a:spcPct val="0"/>
                </a:spcAft>
                <a:defRPr/>
              </a:pPr>
              <a:t>42</a:t>
            </a:fld>
            <a:endParaRPr lang="en-US" alt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ru-RU" smtClean="0"/>
          </a:p>
        </p:txBody>
      </p:sp>
      <p:sp>
        <p:nvSpPr>
          <p:cNvPr id="9011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562147E8-2E5F-429E-A99A-AC03EB617D08}" type="slidenum">
              <a:rPr lang="en-GB" altLang="ru-RU" smtClean="0"/>
              <a:pPr fontAlgn="base">
                <a:spcBef>
                  <a:spcPct val="0"/>
                </a:spcBef>
                <a:spcAft>
                  <a:spcPct val="0"/>
                </a:spcAft>
                <a:defRPr/>
              </a:pPr>
              <a:t>3</a:t>
            </a:fld>
            <a:endParaRPr lang="en-GB" altLang="ru-RU"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smtClean="0"/>
              <a:t>Термин «компьютерная судебная экспертиза» используется для описания систематического анализа оборудования </a:t>
            </a:r>
            <a:r>
              <a:rPr lang="en-GB" altLang="ru-RU" smtClean="0"/>
              <a:t>IT </a:t>
            </a:r>
            <a:r>
              <a:rPr lang="ru-RU" altLang="ru-RU" smtClean="0"/>
              <a:t>с целью поиска цифровых доказательств. Судебный экспертный анализ часто имеет место после того, как преступление уже было совершено. По сравнению с обычными расследованиями, проведение такого анализа связано с серьезными вызовами, поскольку компьютерные технологии постоянно меняются и все больше и больше информации хранится в цифровых форматах, что увеличивает объемы потенциальных доказательств. Исходя из этого, необходимо сосредоточиться на возможности использования доказательств в юридических процессах. Это ограничивает в определенной степени возможность проведения судебных экспертиз, поскольку они связаны с правовыми стандартами. Даже если новые технические достижения позволили бы проводить новые судебно-экспертные расследования, их применимость ограничена тем условием, что эти новые инструменты соответствуют существующим юридическим рамкам</a:t>
            </a:r>
            <a:r>
              <a:rPr lang="en-GB" altLang="ru-RU" smtClean="0"/>
              <a:t>. </a:t>
            </a:r>
          </a:p>
          <a:p>
            <a:pPr eaLnBrk="1" hangingPunct="1">
              <a:spcBef>
                <a:spcPct val="0"/>
              </a:spcBef>
            </a:pPr>
            <a:endParaRPr lang="en-US" altLang="ru-RU" smtClean="0"/>
          </a:p>
        </p:txBody>
      </p:sp>
      <p:sp>
        <p:nvSpPr>
          <p:cNvPr id="11776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02C8E03-B8C6-408B-BFE1-9307CE95A27C}" type="slidenum">
              <a:rPr lang="en-US" altLang="ru-RU" smtClean="0"/>
              <a:pPr fontAlgn="base">
                <a:spcBef>
                  <a:spcPct val="0"/>
                </a:spcBef>
                <a:spcAft>
                  <a:spcPct val="0"/>
                </a:spcAft>
                <a:defRPr/>
              </a:pPr>
              <a:t>43</a:t>
            </a:fld>
            <a:endParaRPr lang="en-US" altLang="ru-RU"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32500" lnSpcReduction="20000"/>
          </a:bodyPr>
          <a:lstStyle/>
          <a:p>
            <a:pPr eaLnBrk="1" fontAlgn="auto" hangingPunct="1">
              <a:spcBef>
                <a:spcPts val="0"/>
              </a:spcBef>
              <a:spcAft>
                <a:spcPts val="0"/>
              </a:spcAft>
              <a:defRPr/>
            </a:pPr>
            <a:r>
              <a:rPr lang="ru-RU" dirty="0" smtClean="0"/>
              <a:t>Примеры судебного экспертного анализа</a:t>
            </a:r>
            <a:endParaRPr lang="en-GB" dirty="0" smtClean="0"/>
          </a:p>
          <a:p>
            <a:pPr eaLnBrk="1" fontAlgn="auto" hangingPunct="1">
              <a:spcBef>
                <a:spcPts val="0"/>
              </a:spcBef>
              <a:spcAft>
                <a:spcPts val="0"/>
              </a:spcAft>
              <a:defRPr/>
            </a:pPr>
            <a:r>
              <a:rPr lang="ru-RU" dirty="0" smtClean="0"/>
              <a:t>На четырех этапах (и особенно на третьем этапе) возможно проводить многочисленные судебные экспертизы. Выбор правильного метода расследования зависит от разных факторов – в частности, от того типа правонарушения, которое расследуется. </a:t>
            </a:r>
          </a:p>
          <a:p>
            <a:pPr eaLnBrk="1" fontAlgn="auto" hangingPunct="1">
              <a:spcBef>
                <a:spcPts val="0"/>
              </a:spcBef>
              <a:spcAft>
                <a:spcPts val="0"/>
              </a:spcAft>
              <a:defRPr/>
            </a:pPr>
            <a:r>
              <a:rPr lang="ru-RU" dirty="0" smtClean="0"/>
              <a:t>Среди наиболее распространенных методов можно отметить следующее:</a:t>
            </a:r>
            <a:r>
              <a:rPr lang="en-GB" dirty="0" smtClean="0"/>
              <a:t> </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Анализ оборудования. Если следователи изымают компьютерное оборудование, то затем судебные эксперты могут проанализировать это оборудование для того, чтобы собрать информацию о системе. Такое расследование может, например, позволить определить, имел ли правонарушитель возможность связываться через компьютерную систему с Интернетом. Помимо этого, анализ оборудования может быть важен, если – из-за перевода информации о системе во время процесса регистрации – известно, что подозреваемый использовал конкретную конфигурацию оборудования</a:t>
            </a:r>
            <a:r>
              <a:rPr lang="en-GB" dirty="0" smtClean="0"/>
              <a:t>. </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Анализ функционирования программного компьютерного обеспечения. Помимо оборудования, программное обеспечение играет важную роль в работе компьютерной системы. Судебные эксперты могут, например, определить функции компьютерного вируса или других форм зловредного программного обеспечения. Помимо этого, они могут реконструировать процессы операций программ. Кроме того, анализ программного обеспечения может быть важным для определения того, было ли законным производство и продажа программ, которые могут быть использованы для законных, а также незаконных целей (двойное пользование), преследуемых в уголовном порядке</a:t>
            </a:r>
            <a:r>
              <a:rPr lang="en-GB" dirty="0" smtClean="0"/>
              <a:t>.</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Анализ программ, установленных на компьютерной системе подозреваемого. Анализ программ, установленных на компьютерной системе, может дать следователям ценную информацию для дальнейшего расследования. Это особенно важно в отношении программ шифрования и инструментов, используемых для выемки удаленных файлов. Если такие программы установлены на компьютере подозреваемого, то дальнейшее расследование может быть посвящено конкретно этим вопросам</a:t>
            </a:r>
            <a:r>
              <a:rPr lang="en-GB" dirty="0" smtClean="0"/>
              <a:t>. </a:t>
            </a:r>
          </a:p>
          <a:p>
            <a:pPr eaLnBrk="1" fontAlgn="auto" hangingPunct="1">
              <a:spcBef>
                <a:spcPts val="0"/>
              </a:spcBef>
              <a:spcAft>
                <a:spcPts val="0"/>
              </a:spcAft>
              <a:defRPr/>
            </a:pPr>
            <a:endParaRPr lang="ru-RU" dirty="0" smtClean="0"/>
          </a:p>
          <a:p>
            <a:pPr eaLnBrk="1" fontAlgn="auto" hangingPunct="1">
              <a:spcBef>
                <a:spcPts val="0"/>
              </a:spcBef>
              <a:spcAft>
                <a:spcPts val="0"/>
              </a:spcAft>
              <a:defRPr/>
            </a:pPr>
            <a:r>
              <a:rPr lang="ru-RU" dirty="0" smtClean="0"/>
              <a:t>Идентификация соответствующей цифровой информации. Компьютерные данные могут храниться в разных типах устройств хранения данных. Даже на жестком диске существуют разные возможности сохранения файла. Поэтому чрезвычайно важно определить место хранения соответствующих доказательств</a:t>
            </a:r>
            <a:r>
              <a:rPr lang="en-GB" dirty="0" smtClean="0"/>
              <a:t>.</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Одной из новых тенденций, которые представляют собой дополнительные вызовы при определении соответствующей информации – это все более широкое использование дистанционного хранения данных. Как подчеркивалось выше, наличие широкополосного доступа и серверов дистанционного хранения повлияло на то, как хранится информация. Благодаря использованию такого дистанционного хранения, подозреваемый может препятствовать выемке компьютерного оборудования подозреваемого, что позволило бы правоохранительным органам получить доступ к информации, которая хранится на дистанционных устройствах хранения данных. В этом случае судебный экспертный анализ может использоваться для проверки того, использовал ли подозреваемый устройство для дистанционного хранения данных</a:t>
            </a:r>
            <a:r>
              <a:rPr lang="en-GB" dirty="0" smtClean="0"/>
              <a:t>. </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Идентификация соответствующей цифровой информации не ограничивается самими файлами. База данных программных инструментов, использовавшихся подозреваемым для поиска информации в его компьютере, может также содержать важную информацию. Даже генерируемые системой временные файлы могут содержать доказательства для уголовного следствия</a:t>
            </a:r>
            <a:r>
              <a:rPr lang="en-GB" dirty="0" smtClean="0"/>
              <a:t>. </a:t>
            </a:r>
          </a:p>
          <a:p>
            <a:pPr eaLnBrk="1" fontAlgn="auto" hangingPunct="1">
              <a:spcBef>
                <a:spcPts val="0"/>
              </a:spcBef>
              <a:spcAft>
                <a:spcPts val="0"/>
              </a:spcAft>
              <a:defRPr/>
            </a:pPr>
            <a:endParaRPr lang="ru-RU" dirty="0" smtClean="0"/>
          </a:p>
          <a:p>
            <a:pPr eaLnBrk="1" fontAlgn="auto" hangingPunct="1">
              <a:spcBef>
                <a:spcPts val="0"/>
              </a:spcBef>
              <a:spcAft>
                <a:spcPts val="0"/>
              </a:spcAft>
              <a:defRPr/>
            </a:pPr>
            <a:r>
              <a:rPr lang="ru-RU" dirty="0" smtClean="0"/>
              <a:t>Идентификация скрытых файлов. Правонарушители могут использовать методы для сокрытия файлов в устройстве для хранения данных для того, чтобы препятствовать правоохранительным органам в анализе содержания файла. Это особенно актуально для расследований, касающихся незаконного контента. В судебных экспертных расследованиях можно выявить скрытые файлы и сделать их доступными для анализа</a:t>
            </a:r>
            <a:r>
              <a:rPr lang="en-GB" dirty="0" smtClean="0"/>
              <a:t>.</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Восстановление удаленных файлов. Если правонарушители используют инструменты для обеспечения того, чтобы файлы гарантированно удалялись, восстановление такой информации в целом невозможно. Но в тех случаях, когда правонарушители не знают таких инструментов, удаление цифровой информации необязательно приводит к тому, что к ней не может получить доступ правоохранительный орган, поскольку они могут быть восстановлены благодаря использованию специальных инструментов судебной экспертизы</a:t>
            </a:r>
            <a:r>
              <a:rPr lang="en-GB" dirty="0" smtClean="0"/>
              <a:t>.</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Расшифровывание зашифрованных файлов и объемов и восстановление паролей. Преступники все чаще и чаще используют методы шифрования. Такая технология создает значительные проблемы для правоохранительных органов, поскольку они не могут получить доступ и проанализировать зашифрованную информацию. При проведении судебной экспертизы могут быть использованы разные подходы к расшифровыванию зашифрованных файлов и устройств для их хранения. Помимо этого, судебные эксперты могут оказать правоохранительным органам поддержку в разработке стратегий по получению доступа к зашифрованным файлам – например, используя «клавиатурный шпион»</a:t>
            </a:r>
            <a:r>
              <a:rPr lang="en-GB" dirty="0" smtClean="0"/>
              <a:t>. </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Правонарушители могут не только препятствовать доступу к некоторой информации путем ее зашифровки, но также использовать системы защиты паролей. Судебный анализ может использовать восстановление паролей для того, чтобы позволить правоохранительным органам получать доступ к системам защиты пароля</a:t>
            </a:r>
            <a:r>
              <a:rPr lang="en-GB" dirty="0" smtClean="0"/>
              <a:t>. </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Анализ файлов. Файлы, сохраненные на устройстве хранения, могут быть проанализированы разными методами. Судебная экспертиза может, например, сосредоточиться на содержании файлов. Помимо ручного исследования подозрительных файлов, судебные расследования могут включать автоматический поиск ключевых слов в текстовых файлах и инструменты, которые автоматически ищут известные изображения на компьютере подозреваемого</a:t>
            </a:r>
            <a:r>
              <a:rPr lang="en-GB" dirty="0" smtClean="0"/>
              <a:t>. </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Как подчеркивалось ранее, компьютерные данные могут быть легко изменены. В ходе судебной экспертизы можно доказать эти изменения и подделку цифрового документа. Кроме того, расследования могут учитывать метаданные. </a:t>
            </a:r>
          </a:p>
          <a:p>
            <a:pPr eaLnBrk="1" fontAlgn="auto" hangingPunct="1">
              <a:spcBef>
                <a:spcPts val="0"/>
              </a:spcBef>
              <a:spcAft>
                <a:spcPts val="0"/>
              </a:spcAft>
              <a:defRPr/>
            </a:pPr>
            <a:r>
              <a:rPr lang="ru-RU" dirty="0" smtClean="0"/>
              <a:t>Эти типы анализа могут определять то время, когда документ был в последний раз открыт или изменен. Помимо этого, анализ метаданных может быть использован для определения автора файла с угрожающим посланием или же серийный номер камеры, которая была использована для фотографирования в целях создания детской порнографии</a:t>
            </a:r>
            <a:r>
              <a:rPr lang="en-GB" dirty="0" smtClean="0"/>
              <a:t>.</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Анализ авторства. Если угрожающие тексты или призывы к ненависти распространяются в блогах или на форумах в Интернете, то анализ лог-файлов может не привести следователей к автору текста, если подозреваемый действует из Интернет-кафе или использует услуги анонимных коммуникаций. Углубленный лингвистический анализ может позволить определить, написал ли подозреваемый статьи до этого и оставил ли он информацию, которая позволит определить данное лицо в этом контексте.</a:t>
            </a:r>
            <a:endParaRPr lang="en-GB" dirty="0" smtClean="0"/>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Сохранение целостности данных. Как говорилось выше, защита целостности цифровых доказательств имеет важнейшее значение для того, чтобы они были приняты судом. Судебные эксперты могут обеспечивать защиту целостности файлов во время сбора доказательств. Это позволяет правоохранительным органам в некоторых случаях избегать выемки оборудования, и вместо этого копировать соответствующие файлы, обеспечивая их целостность и избегая какого-либо внесения изменений во время процесса следствия. Это включает, в частности, создание изображений в устройствах для хранения данных.</a:t>
            </a:r>
            <a:endParaRPr lang="en-GB" dirty="0" smtClean="0"/>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Отслеживание </a:t>
            </a:r>
            <a:r>
              <a:rPr lang="en-GB" dirty="0" smtClean="0"/>
              <a:t>IP</a:t>
            </a:r>
            <a:r>
              <a:rPr lang="ru-RU" dirty="0" smtClean="0"/>
              <a:t>-адресов. Правонарушители могут использовать для совершения преступлений Интернет (например, для скачивания детской порнографии или атак на компьютерные системы), оставляя при этом следы. Анализ трафика данных, например, анализ лог-файлов, сохраненных на серверах Интернета, может привести следователей к тем связям, которые использовались правонарушителем для входа в Интернет. Такие расследования могут быть сложными, если правонарушители используют технологии анонимных коммуникаций. Но даже в этих случаях расследования не являются невозможными. Одним из примеров является инструмент судебной экспертизы </a:t>
            </a:r>
            <a:r>
              <a:rPr lang="en-GB" dirty="0" smtClean="0"/>
              <a:t> </a:t>
            </a:r>
            <a:r>
              <a:rPr lang="en-GB" dirty="0" err="1" smtClean="0"/>
              <a:t>CIPAV</a:t>
            </a:r>
            <a:r>
              <a:rPr lang="en-GB" dirty="0" smtClean="0"/>
              <a:t> (</a:t>
            </a:r>
            <a:r>
              <a:rPr lang="ru-RU" dirty="0" smtClean="0"/>
              <a:t>проверочный инструмент для компьютерных систем и адресов Интернет-протоколов), который используется в США для определения подозреваемого, использующего услуги анонимных коммуникаций</a:t>
            </a:r>
            <a:r>
              <a:rPr lang="en-GB" dirty="0" smtClean="0"/>
              <a:t>.</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Анализ электронной почты. Электронная почта стала весьма популярной формой коммуникаций и поэтому играет важную роль в компьютерной судебной экспертизе. Учитывая, что сравнительно легко определить лицо, посылающее электронное послание с угрозой или с прилагаемым незаконным контентом, правонарушители часто используют бесплатные электронные адреса, зарегистрированные с применением ложной личной информации. Даже в этих случаях анализ информации заголовков и лог-файлы провайдеров электронной почты могут в некоторых случаях позволить идентифицировать подозреваемого</a:t>
            </a:r>
            <a:r>
              <a:rPr lang="en-GB" dirty="0" smtClean="0"/>
              <a:t>. </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Выявление финансовых транзакций. Ряд преступлений – в том числе продажа детской порнографии – включают финансовые сделки. Благодаря использованию данных от коммерческих систем и учреждений, связанных с финансовыми сделками, возможно определить правонарушителя. Одним из примеров является расследование в Германии, когда правонарушители, скачавшие детскую порнографию с коммерческого веб-сайта, были выявлены благодаря компаниям их кредитных карточек, которые проанализировали данные о клиентах, выявив тех клиентов, которые использовали свои кредитные карточки для покупки детской порнографии на конкретных веб-сайтах. Такие расследования являются более сложными, если правонарушители используют анонимные методы оплаты</a:t>
            </a:r>
            <a:r>
              <a:rPr lang="en-GB" dirty="0" smtClean="0"/>
              <a:t>.</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Сбор данных трафика в режиме реального времени и перехват данных контента. Судебная экспертиза может включать мониторинг осуществляемой передачи данных в режиме реального времени. Проект Совета Европы по киберпреступности </a:t>
            </a:r>
            <a:r>
              <a:rPr lang="en-GB" dirty="0" smtClean="0"/>
              <a:t>www.coe.int/cybercrime </a:t>
            </a:r>
            <a:r>
              <a:rPr lang="ru-RU" dirty="0" smtClean="0"/>
              <a:t>позволяет следователям реагировать на процессы в тот момент, когда действует подозреваемый в рамках расследования</a:t>
            </a:r>
            <a:r>
              <a:rPr lang="en-GB" dirty="0" smtClean="0"/>
              <a:t>.</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ru-RU" dirty="0" smtClean="0"/>
              <a:t>Действия по мониторингу в отношении публично предоставляемых услуг. Публично предоставляемые услуги могут использоваться для обмена материалами, защищенными авторским правом, или незаконным контентом. Такие услуги могут в ходе расследования подвергаться мониторингу со стороны судебных экспертов. Это включает, например, наблюдение за форумами чатов</a:t>
            </a:r>
            <a:r>
              <a:rPr lang="en-GB" dirty="0" smtClean="0"/>
              <a:t>. </a:t>
            </a:r>
          </a:p>
          <a:p>
            <a:pPr eaLnBrk="1" fontAlgn="auto" hangingPunct="1">
              <a:spcBef>
                <a:spcPts val="0"/>
              </a:spcBef>
              <a:spcAft>
                <a:spcPts val="0"/>
              </a:spcAft>
              <a:defRPr/>
            </a:pPr>
            <a:endParaRPr lang="ru-RU" dirty="0" smtClean="0"/>
          </a:p>
          <a:p>
            <a:pPr eaLnBrk="1" fontAlgn="auto" hangingPunct="1">
              <a:spcBef>
                <a:spcPts val="0"/>
              </a:spcBef>
              <a:spcAft>
                <a:spcPts val="0"/>
              </a:spcAft>
              <a:defRPr/>
            </a:pPr>
            <a:r>
              <a:rPr lang="ru-RU" dirty="0" smtClean="0"/>
              <a:t>Дистанционная экспертиза. В настоящее время обсуждается необходимость в дистанционных инструментах судебной экспертизы. Это позволит обеспечить дистанционный сбор доказательств и дистанционный мониторинг, притом что подозреваемый не будет знать о расследовании в отношении его системы. </a:t>
            </a:r>
          </a:p>
          <a:p>
            <a:pPr eaLnBrk="1" fontAlgn="auto" hangingPunct="1">
              <a:spcBef>
                <a:spcPts val="0"/>
              </a:spcBef>
              <a:spcAft>
                <a:spcPts val="0"/>
              </a:spcAft>
              <a:defRPr/>
            </a:pPr>
            <a:endParaRPr lang="ru-RU" dirty="0" smtClean="0"/>
          </a:p>
          <a:p>
            <a:pPr eaLnBrk="1" fontAlgn="auto" hangingPunct="1">
              <a:spcBef>
                <a:spcPts val="0"/>
              </a:spcBef>
              <a:spcAft>
                <a:spcPts val="0"/>
              </a:spcAft>
              <a:defRPr/>
            </a:pPr>
            <a:r>
              <a:rPr lang="ru-RU" dirty="0" smtClean="0"/>
              <a:t>Осуществление таких расследований требует специальной подготовки и четко определенных процедур, которые основываются на широко принятых стандартах и методологиях.</a:t>
            </a:r>
            <a:endParaRPr lang="en-GB" dirty="0" smtClean="0"/>
          </a:p>
          <a:p>
            <a:pPr eaLnBrk="1" fontAlgn="auto" hangingPunct="1">
              <a:spcBef>
                <a:spcPts val="0"/>
              </a:spcBef>
              <a:spcAft>
                <a:spcPts val="0"/>
              </a:spcAft>
              <a:defRPr/>
            </a:pPr>
            <a:endParaRPr lang="en-GB" dirty="0" smtClean="0"/>
          </a:p>
        </p:txBody>
      </p:sp>
      <p:sp>
        <p:nvSpPr>
          <p:cNvPr id="11878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424B2D9-C594-4B78-9882-6A6E51D9BADB}" type="slidenum">
              <a:rPr lang="en-US" altLang="ru-RU" smtClean="0"/>
              <a:pPr fontAlgn="base">
                <a:spcBef>
                  <a:spcPct val="0"/>
                </a:spcBef>
                <a:spcAft>
                  <a:spcPct val="0"/>
                </a:spcAft>
                <a:defRPr/>
              </a:pPr>
              <a:t>48</a:t>
            </a:fld>
            <a:endParaRPr lang="en-US" altLang="ru-RU"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bwMode="auto">
          <a:noFill/>
          <a:ln>
            <a:solidFill>
              <a:srgbClr val="000000"/>
            </a:solidFill>
            <a:miter lim="800000"/>
            <a:headEnd/>
            <a:tailEnd/>
          </a:ln>
        </p:spPr>
      </p:sp>
      <p:sp>
        <p:nvSpPr>
          <p:cNvPr id="1198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11981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C4C3852C-1BE9-4AAA-86B0-3A44681C8174}" type="slidenum">
              <a:rPr lang="en-US" altLang="ru-RU" smtClean="0"/>
              <a:pPr fontAlgn="base">
                <a:spcBef>
                  <a:spcPct val="0"/>
                </a:spcBef>
                <a:spcAft>
                  <a:spcPct val="0"/>
                </a:spcAft>
                <a:defRPr/>
              </a:pPr>
              <a:t>52</a:t>
            </a:fld>
            <a:endParaRPr lang="en-US" altLang="ru-RU"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bwMode="auto">
          <a:noFill/>
          <a:ln>
            <a:solidFill>
              <a:srgbClr val="000000"/>
            </a:solidFill>
            <a:miter lim="800000"/>
            <a:headEnd/>
            <a:tailEnd/>
          </a:ln>
        </p:spPr>
      </p:sp>
      <p:sp>
        <p:nvSpPr>
          <p:cNvPr id="1208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dirty="0" smtClean="0"/>
              <a:t>Современные формы преступности в сетях, против сетей или внутри сетей требуют поддержки экспертов и специализированных сотрудников для сбора и анализа доказательств и для правильного толкования их в суде</a:t>
            </a:r>
            <a:r>
              <a:rPr lang="en-GB" altLang="ru-RU" dirty="0" smtClean="0"/>
              <a:t>.</a:t>
            </a:r>
          </a:p>
          <a:p>
            <a:pPr eaLnBrk="1" hangingPunct="1">
              <a:spcBef>
                <a:spcPct val="0"/>
              </a:spcBef>
            </a:pPr>
            <a:r>
              <a:rPr lang="ru-RU" altLang="ru-RU" dirty="0" smtClean="0"/>
              <a:t>Это, разумеется, не является чем-то новым: на протяжении многих столетий эксперты помогают судьям, прокурорам и адвокатам понять технические вопросы. Например, в течение многих веков врачи играли важнейшую роль в том, чтобы определить, прояснить и оценить в суде возможную причину убийства, анализируя это с точки зрения медицины. При этом цифровая среда порождает новые и разные вопросы, которые по-прежнему трудно решить.</a:t>
            </a:r>
            <a:endParaRPr lang="en-GB" altLang="ru-RU" dirty="0" smtClean="0"/>
          </a:p>
          <a:p>
            <a:pPr eaLnBrk="1" hangingPunct="1">
              <a:spcBef>
                <a:spcPct val="0"/>
              </a:spcBef>
            </a:pPr>
            <a:r>
              <a:rPr lang="ru-RU" altLang="ru-RU" dirty="0" smtClean="0"/>
              <a:t>Действительно, за постоянным техническим развитием не всегда следует постоянный пересмотр и обновление юридических инструментов, и не всегда процессуальные юридические инструменты предоставляют законную основу для новых методов сбора электронных доказательств.</a:t>
            </a:r>
            <a:endParaRPr lang="en-US" altLang="ru-RU" dirty="0" smtClean="0"/>
          </a:p>
        </p:txBody>
      </p:sp>
      <p:sp>
        <p:nvSpPr>
          <p:cNvPr id="12083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62D8071D-1357-472B-AF77-B26726D96A0C}" type="slidenum">
              <a:rPr lang="en-US" altLang="ru-RU" smtClean="0"/>
              <a:pPr fontAlgn="base">
                <a:spcBef>
                  <a:spcPct val="0"/>
                </a:spcBef>
                <a:spcAft>
                  <a:spcPct val="0"/>
                </a:spcAft>
                <a:defRPr/>
              </a:pPr>
              <a:t>53</a:t>
            </a:fld>
            <a:endParaRPr lang="en-US" altLang="ru-RU"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bwMode="auto">
          <a:noFill/>
          <a:ln>
            <a:solidFill>
              <a:srgbClr val="000000"/>
            </a:solidFill>
            <a:miter lim="800000"/>
            <a:headEnd/>
            <a:tailEnd/>
          </a:ln>
        </p:spPr>
      </p:sp>
      <p:sp>
        <p:nvSpPr>
          <p:cNvPr id="1218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dirty="0" smtClean="0"/>
              <a:t>С другой стороны, как правило, базовая подготовка и переподготовка как сотрудников правоохранительных органов, так и прокуроров и судей не учитывает немедленно все аспекты технического развития</a:t>
            </a:r>
            <a:r>
              <a:rPr lang="en-US" altLang="ru-RU" dirty="0" smtClean="0"/>
              <a:t>.</a:t>
            </a:r>
            <a:endParaRPr lang="en-GB" altLang="ru-RU" dirty="0" smtClean="0"/>
          </a:p>
          <a:p>
            <a:pPr eaLnBrk="1" hangingPunct="1">
              <a:spcBef>
                <a:spcPct val="0"/>
              </a:spcBef>
            </a:pPr>
            <a:r>
              <a:rPr lang="ru-RU" altLang="ru-RU" dirty="0" smtClean="0"/>
              <a:t>В таком контексте появляется все больше новых уголовных преступлений, понимание которых зависит от специальных знаний. Техническая экспертиза нужна не только для того, чтобы доказать совершение уголовного акта; она необходима для понимания того, в чем конкретно состоит данное преступление. Притом что мы все понимаем, что означает понятие «убийство», и необходимость в медицинских экспертах существует только для установления причины смерти, «отказ в обслуживании» – это преступление, которое требует определенных технических знаний функционирования компьютерных сетей</a:t>
            </a:r>
            <a:r>
              <a:rPr lang="en-GB" altLang="ru-RU" dirty="0" smtClean="0"/>
              <a:t>. </a:t>
            </a:r>
          </a:p>
          <a:p>
            <a:pPr eaLnBrk="1" hangingPunct="1">
              <a:spcBef>
                <a:spcPct val="0"/>
              </a:spcBef>
            </a:pPr>
            <a:endParaRPr lang="en-US" altLang="ru-RU" dirty="0" smtClean="0"/>
          </a:p>
        </p:txBody>
      </p:sp>
      <p:sp>
        <p:nvSpPr>
          <p:cNvPr id="12186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4DDDF1C-C545-4092-9238-D8C89C661B14}" type="slidenum">
              <a:rPr lang="en-US" altLang="ru-RU" smtClean="0"/>
              <a:pPr fontAlgn="base">
                <a:spcBef>
                  <a:spcPct val="0"/>
                </a:spcBef>
                <a:spcAft>
                  <a:spcPct val="0"/>
                </a:spcAft>
                <a:defRPr/>
              </a:pPr>
              <a:t>54</a:t>
            </a:fld>
            <a:endParaRPr lang="en-US" altLang="ru-RU"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bwMode="auto">
          <a:noFill/>
          <a:ln>
            <a:solidFill>
              <a:srgbClr val="000000"/>
            </a:solidFill>
            <a:miter lim="800000"/>
            <a:headEnd/>
            <a:tailEnd/>
          </a:ln>
        </p:spPr>
      </p:sp>
      <p:sp>
        <p:nvSpPr>
          <p:cNvPr id="1228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dirty="0" smtClean="0"/>
              <a:t>В мире большинство стран не имеют конкретных норм в отношении электронных доказательств. Некоторые из них имеют специальные нормы в отношении, например, перехвата коммуникаций. Но в целом юридические системы основываются на сборе электронных доказательств в рамках ранее существовавших норм, уже применимых к миру «оффлайн». В некоторых случаях суды принимают новые реальности в сфере доказательств, адаптируясь к классическим нормам; в других случаях они этого не делают. В такого рода ситуациях существующие правовые основы необходимо дополнять новыми юридическими положениями.</a:t>
            </a:r>
            <a:endParaRPr lang="en-GB" altLang="ru-RU" dirty="0" smtClean="0"/>
          </a:p>
          <a:p>
            <a:pPr eaLnBrk="1" hangingPunct="1">
              <a:spcBef>
                <a:spcPct val="0"/>
              </a:spcBef>
            </a:pPr>
            <a:r>
              <a:rPr lang="ru-RU" altLang="ru-RU" dirty="0" smtClean="0"/>
              <a:t>Многие европейские страны еще не приняли законодательства, касающегося электронных доказательств, а также тех критериев, которые должны использовать суды для анализа и оценки электронных доказательств</a:t>
            </a:r>
            <a:r>
              <a:rPr lang="en-GB" altLang="ru-RU" dirty="0" smtClean="0"/>
              <a:t>.</a:t>
            </a:r>
          </a:p>
          <a:p>
            <a:pPr eaLnBrk="1" hangingPunct="1">
              <a:spcBef>
                <a:spcPct val="0"/>
              </a:spcBef>
            </a:pPr>
            <a:r>
              <a:rPr lang="ru-RU" altLang="ru-RU" dirty="0" smtClean="0"/>
              <a:t>Сбор и оценка электронных доказательств дело весьма тонкое, поскольку, как правило, это затрагивает основные права, такие как право на частную жизнь и на тайну телекоммуникаций. И иногда судье не ясно, были ли соблюдены эти права</a:t>
            </a:r>
            <a:r>
              <a:rPr lang="en-US" altLang="ru-RU" dirty="0" smtClean="0"/>
              <a:t>. </a:t>
            </a:r>
            <a:endParaRPr lang="en-GB" altLang="ru-RU" dirty="0" smtClean="0"/>
          </a:p>
          <a:p>
            <a:pPr eaLnBrk="1" hangingPunct="1">
              <a:spcBef>
                <a:spcPct val="0"/>
              </a:spcBef>
            </a:pPr>
            <a:endParaRPr lang="en-US" altLang="ru-RU" dirty="0" smtClean="0"/>
          </a:p>
        </p:txBody>
      </p:sp>
      <p:sp>
        <p:nvSpPr>
          <p:cNvPr id="1228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A917848A-F82D-451C-89BC-2355460E4DA2}" type="slidenum">
              <a:rPr lang="en-US" altLang="ru-RU" smtClean="0"/>
              <a:pPr fontAlgn="base">
                <a:spcBef>
                  <a:spcPct val="0"/>
                </a:spcBef>
                <a:spcAft>
                  <a:spcPct val="0"/>
                </a:spcAft>
                <a:defRPr/>
              </a:pPr>
              <a:t>55</a:t>
            </a:fld>
            <a:endParaRPr lang="en-US" altLang="ru-RU"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p:spPr>
      </p:sp>
      <p:sp>
        <p:nvSpPr>
          <p:cNvPr id="1239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dirty="0" smtClean="0"/>
              <a:t>Киберпреступность носит глобальный характер. Уголовные деяния могут производиться одновременно в более чем одной стране или юрисдикции. По своему характеру киберпреступность является транснациональной. Преступления, совершенные в информационных и коммуникационных сетях, создали серьезные проблемы в плане уточнения места, где происходило правонарушение, и какими должны быть компетентные правоохранительные органы для расследования дела. Будапештская конвенция о киберпреступности не может решить все связанные с этим проблемы, но в ней сделана попытка найти решение некоторых сложных ситуаций</a:t>
            </a:r>
            <a:r>
              <a:rPr lang="en-GB" altLang="ru-RU" dirty="0" smtClean="0"/>
              <a:t>.</a:t>
            </a:r>
          </a:p>
          <a:p>
            <a:pPr eaLnBrk="1" hangingPunct="1">
              <a:spcBef>
                <a:spcPct val="0"/>
              </a:spcBef>
            </a:pPr>
            <a:endParaRPr lang="en-US" altLang="ru-RU" dirty="0" smtClean="0"/>
          </a:p>
        </p:txBody>
      </p:sp>
      <p:sp>
        <p:nvSpPr>
          <p:cNvPr id="12390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15A466E1-2DA2-404D-A69A-3512A651FDF8}" type="slidenum">
              <a:rPr lang="en-US" altLang="ru-RU" smtClean="0"/>
              <a:pPr fontAlgn="base">
                <a:spcBef>
                  <a:spcPct val="0"/>
                </a:spcBef>
                <a:spcAft>
                  <a:spcPct val="0"/>
                </a:spcAft>
                <a:defRPr/>
              </a:pPr>
              <a:t>56</a:t>
            </a:fld>
            <a:endParaRPr lang="en-US" altLang="ru-RU"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p:spPr>
      </p:sp>
      <p:sp>
        <p:nvSpPr>
          <p:cNvPr id="1249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smtClean="0"/>
              <a:t>Стороны в Конвенции, как обычно делается и в других случаях, расследуют преступления, совершенные на их территории. Но помимо этого в Конвенции заявляется, что Стороны должны заявить о своей компетентности преследовать и проводить судебное расследование по делам, касающимся их собственных граждан, когда преступление совершается за границей, при условии что данная деятельность также является наказуемой на основании национального законодательства той страны, где оно было совершено</a:t>
            </a:r>
            <a:r>
              <a:rPr lang="en-GB" altLang="ru-RU" smtClean="0"/>
              <a:t>. </a:t>
            </a:r>
          </a:p>
          <a:p>
            <a:pPr eaLnBrk="1" hangingPunct="1">
              <a:spcBef>
                <a:spcPct val="0"/>
              </a:spcBef>
            </a:pPr>
            <a:endParaRPr lang="en-US" altLang="ru-RU" smtClean="0"/>
          </a:p>
        </p:txBody>
      </p:sp>
      <p:sp>
        <p:nvSpPr>
          <p:cNvPr id="12493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A68A58C-8A91-4575-8CDE-8C2C55432D08}" type="slidenum">
              <a:rPr lang="en-US" altLang="ru-RU" smtClean="0"/>
              <a:pPr fontAlgn="base">
                <a:spcBef>
                  <a:spcPct val="0"/>
                </a:spcBef>
                <a:spcAft>
                  <a:spcPct val="0"/>
                </a:spcAft>
                <a:defRPr/>
              </a:pPr>
              <a:t>57</a:t>
            </a:fld>
            <a:endParaRPr lang="en-US" altLang="ru-RU"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bwMode="auto">
          <a:noFill/>
          <a:ln>
            <a:solidFill>
              <a:srgbClr val="000000"/>
            </a:solidFill>
            <a:miter lim="800000"/>
            <a:headEnd/>
            <a:tailEnd/>
          </a:ln>
        </p:spPr>
      </p:sp>
      <p:sp>
        <p:nvSpPr>
          <p:cNvPr id="1259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dirty="0" smtClean="0"/>
              <a:t>Это важный практический вопрос. Хотя некоторые страны имеют положения, в которых устанавливается их универсальная юрисдикция, это не является всеобщим или универсально признанным принципом</a:t>
            </a:r>
            <a:r>
              <a:rPr lang="en-GB" altLang="ru-RU" dirty="0" smtClean="0"/>
              <a:t>. </a:t>
            </a:r>
          </a:p>
          <a:p>
            <a:pPr eaLnBrk="1" hangingPunct="1">
              <a:spcBef>
                <a:spcPct val="0"/>
              </a:spcBef>
            </a:pPr>
            <a:r>
              <a:rPr lang="ru-RU" altLang="ru-RU" dirty="0" smtClean="0"/>
              <a:t>При этом во многих ситуациях будет сложно уточнить, какой суд имеет юрисдикцию в соответствии с общими нормами. Например, компьютерное преступление может быть совершено одновременно в ряде стран в связи с рядом жертв или же совершено лицами из разных мест</a:t>
            </a:r>
            <a:r>
              <a:rPr lang="en-GB" altLang="ru-RU" dirty="0" smtClean="0"/>
              <a:t>.</a:t>
            </a:r>
          </a:p>
          <a:p>
            <a:pPr eaLnBrk="1" hangingPunct="1">
              <a:spcBef>
                <a:spcPct val="0"/>
              </a:spcBef>
            </a:pPr>
            <a:r>
              <a:rPr lang="ru-RU" altLang="ru-RU" dirty="0" smtClean="0"/>
              <a:t>Поскольку нормы уголовной юрисдикции не гармонизированы во всех странах, то может случиться, что два суда, расположенных в разных странах, заявят о своей юрисдикции в отношении одного и того же правонарушения, несмотря на общие нормы, содержащиеся в Конвенции о киберпреступности.</a:t>
            </a:r>
            <a:endParaRPr lang="en-GB" altLang="ru-RU" dirty="0" smtClean="0"/>
          </a:p>
          <a:p>
            <a:pPr eaLnBrk="1" hangingPunct="1">
              <a:spcBef>
                <a:spcPct val="0"/>
              </a:spcBef>
            </a:pPr>
            <a:r>
              <a:rPr lang="en-GB" altLang="ru-RU" dirty="0" smtClean="0"/>
              <a:t> </a:t>
            </a:r>
          </a:p>
          <a:p>
            <a:pPr eaLnBrk="1" hangingPunct="1">
              <a:spcBef>
                <a:spcPct val="0"/>
              </a:spcBef>
            </a:pPr>
            <a:endParaRPr lang="en-US" altLang="ru-RU" dirty="0" smtClean="0"/>
          </a:p>
        </p:txBody>
      </p:sp>
      <p:sp>
        <p:nvSpPr>
          <p:cNvPr id="12595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9E04CA00-6473-43C9-81B0-B11133E4ED2F}" type="slidenum">
              <a:rPr lang="en-US" altLang="ru-RU" smtClean="0"/>
              <a:pPr fontAlgn="base">
                <a:spcBef>
                  <a:spcPct val="0"/>
                </a:spcBef>
                <a:spcAft>
                  <a:spcPct val="0"/>
                </a:spcAft>
                <a:defRPr/>
              </a:pPr>
              <a:t>58</a:t>
            </a:fld>
            <a:endParaRPr lang="en-US" altLang="ru-RU"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dirty="0" smtClean="0"/>
              <a:t>На уровне Европейского Союза была принята важная Директива, касающаяся исключительно сбора цифровых доказательств: Директива </a:t>
            </a:r>
            <a:r>
              <a:rPr lang="en-GB" altLang="ru-RU" dirty="0" smtClean="0"/>
              <a:t>2006/24/EC</a:t>
            </a:r>
            <a:r>
              <a:rPr lang="ru-RU" altLang="ru-RU" dirty="0" smtClean="0"/>
              <a:t> Европейского парламента и Союза от 15 марта 2006 года стала первым обязывающим документом в Европейском Союзе о сохранении данных, созданных или обработанных в связи с предоставлением публично доступных услуг электронных коммуникаций в публичных сетях коммуникаций</a:t>
            </a:r>
            <a:r>
              <a:rPr lang="en-GB" altLang="ru-RU" dirty="0" smtClean="0"/>
              <a:t>.  </a:t>
            </a:r>
          </a:p>
          <a:p>
            <a:pPr eaLnBrk="1" hangingPunct="1">
              <a:spcBef>
                <a:spcPct val="0"/>
              </a:spcBef>
            </a:pPr>
            <a:endParaRPr lang="en-US" altLang="ru-RU" dirty="0" smtClean="0"/>
          </a:p>
        </p:txBody>
      </p:sp>
      <p:sp>
        <p:nvSpPr>
          <p:cNvPr id="12698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6F0382F9-22FE-4C81-9E30-0F5404B66D18}" type="slidenum">
              <a:rPr lang="en-US" altLang="ru-RU" smtClean="0"/>
              <a:pPr fontAlgn="base">
                <a:spcBef>
                  <a:spcPct val="0"/>
                </a:spcBef>
                <a:spcAft>
                  <a:spcPct val="0"/>
                </a:spcAft>
                <a:defRPr/>
              </a:pPr>
              <a:t>60</a:t>
            </a:fld>
            <a:endParaRPr lang="en-US" alt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ru-RU" smtClean="0"/>
          </a:p>
        </p:txBody>
      </p:sp>
      <p:sp>
        <p:nvSpPr>
          <p:cNvPr id="9114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2F80FD7-6D5D-41ED-98DF-5888ACE7FED0}" type="slidenum">
              <a:rPr lang="en-GB" altLang="ru-RU" smtClean="0"/>
              <a:pPr fontAlgn="base">
                <a:spcBef>
                  <a:spcPct val="0"/>
                </a:spcBef>
                <a:spcAft>
                  <a:spcPct val="0"/>
                </a:spcAft>
                <a:defRPr/>
              </a:pPr>
              <a:t>4</a:t>
            </a:fld>
            <a:endParaRPr lang="en-GB" altLang="ru-RU"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bwMode="auto">
          <a:noFill/>
          <a:ln>
            <a:solidFill>
              <a:srgbClr val="000000"/>
            </a:solidFill>
            <a:miter lim="800000"/>
            <a:headEnd/>
            <a:tailEnd/>
          </a:ln>
        </p:spPr>
      </p:sp>
      <p:sp>
        <p:nvSpPr>
          <p:cNvPr id="1280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ru-RU" smtClean="0"/>
          </a:p>
        </p:txBody>
      </p:sp>
      <p:sp>
        <p:nvSpPr>
          <p:cNvPr id="12800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4D0650F-E15C-4E72-B821-35C63F14E5F6}" type="slidenum">
              <a:rPr lang="en-GB" altLang="ru-RU" smtClean="0"/>
              <a:pPr fontAlgn="base">
                <a:spcBef>
                  <a:spcPct val="0"/>
                </a:spcBef>
                <a:spcAft>
                  <a:spcPct val="0"/>
                </a:spcAft>
                <a:defRPr/>
              </a:pPr>
              <a:t>62</a:t>
            </a:fld>
            <a:endParaRPr lang="en-GB" altLang="ru-RU"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b="1" smtClean="0"/>
              <a:t>Будапештская конвенция о киберпреступности – процессуальные нормы</a:t>
            </a:r>
            <a:endParaRPr lang="en-GB" altLang="ru-RU" smtClean="0"/>
          </a:p>
          <a:p>
            <a:pPr eaLnBrk="1" hangingPunct="1">
              <a:spcBef>
                <a:spcPct val="0"/>
              </a:spcBef>
            </a:pPr>
            <a:r>
              <a:rPr lang="ru-RU" altLang="ru-RU" smtClean="0"/>
              <a:t>Один из важнейших аспектов Конвенции, который необходимо особо выделить – это ее процессуальное измерение</a:t>
            </a:r>
            <a:r>
              <a:rPr lang="en-GB" altLang="ru-RU" smtClean="0"/>
              <a:t>. </a:t>
            </a:r>
          </a:p>
          <a:p>
            <a:pPr eaLnBrk="1" hangingPunct="1">
              <a:spcBef>
                <a:spcPct val="0"/>
              </a:spcBef>
            </a:pPr>
            <a:endParaRPr lang="en-US" altLang="ru-RU" smtClean="0"/>
          </a:p>
        </p:txBody>
      </p:sp>
      <p:sp>
        <p:nvSpPr>
          <p:cNvPr id="12902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0739583E-DB93-4A5D-94DF-8FAA6B5680E2}" type="slidenum">
              <a:rPr lang="en-US" altLang="ru-RU" smtClean="0"/>
              <a:pPr fontAlgn="base">
                <a:spcBef>
                  <a:spcPct val="0"/>
                </a:spcBef>
                <a:spcAft>
                  <a:spcPct val="0"/>
                </a:spcAft>
                <a:defRPr/>
              </a:pPr>
              <a:t>63</a:t>
            </a:fld>
            <a:endParaRPr lang="en-US" altLang="ru-RU"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bwMode="auto">
          <a:noFill/>
          <a:ln>
            <a:solidFill>
              <a:srgbClr val="000000"/>
            </a:solidFill>
            <a:miter lim="800000"/>
            <a:headEnd/>
            <a:tailEnd/>
          </a:ln>
        </p:spPr>
      </p:sp>
      <p:sp>
        <p:nvSpPr>
          <p:cNvPr id="1300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dirty="0" smtClean="0"/>
              <a:t>Наиболее важные положения процессуальной части Будапештской конвенции содержатся в статье 14, где описывается сфера действия процессуальных норм. В соответствии с этим Конвенция применяется – очевидно – когда расследуемое преступление является одним из преступлений, предусмотренных в Конвенции, но также включает и два чрезвычайно широких расширительных толкования: во-первых, процессуальные нормы могут использоваться в расследовании любого преступления, если оно было совершено при помощи компьютерной системы; во-вторых, эти нормы могут также применяться к сбору доказательств по любому расследованию, если доказательства по этому делу хранятся в любой форме цифровых записей: это означает, что каждое преступление потенциально подпадает под процессуальные нормы Конвенции о киберпреступности</a:t>
            </a:r>
            <a:r>
              <a:rPr lang="en-GB" altLang="ru-RU" dirty="0" smtClean="0"/>
              <a:t>.</a:t>
            </a:r>
          </a:p>
          <a:p>
            <a:pPr eaLnBrk="1" hangingPunct="1">
              <a:spcBef>
                <a:spcPct val="0"/>
              </a:spcBef>
            </a:pPr>
            <a:endParaRPr lang="en-US" altLang="ru-RU" dirty="0" smtClean="0"/>
          </a:p>
        </p:txBody>
      </p:sp>
      <p:sp>
        <p:nvSpPr>
          <p:cNvPr id="13005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BCF2B084-0897-40F4-96E8-8894CD6C5FCE}" type="slidenum">
              <a:rPr lang="en-US" altLang="ru-RU" smtClean="0"/>
              <a:pPr fontAlgn="base">
                <a:spcBef>
                  <a:spcPct val="0"/>
                </a:spcBef>
                <a:spcAft>
                  <a:spcPct val="0"/>
                </a:spcAft>
                <a:defRPr/>
              </a:pPr>
              <a:t>64</a:t>
            </a:fld>
            <a:endParaRPr lang="en-US" altLang="ru-RU"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dirty="0" smtClean="0"/>
              <a:t>Статьи </a:t>
            </a:r>
            <a:r>
              <a:rPr lang="en-GB" dirty="0" smtClean="0"/>
              <a:t>16 </a:t>
            </a:r>
            <a:r>
              <a:rPr lang="ru-RU" dirty="0" smtClean="0"/>
              <a:t>и </a:t>
            </a:r>
            <a:r>
              <a:rPr lang="en-GB" dirty="0" smtClean="0"/>
              <a:t>17 </a:t>
            </a:r>
            <a:r>
              <a:rPr lang="ru-RU" dirty="0" smtClean="0"/>
              <a:t>описывают оперативное сохранение компьютерных данных и оперативное сохранение и раскрытие компьютерных данных. Оба эти положения являются </a:t>
            </a:r>
            <a:r>
              <a:rPr lang="ru-RU" sz="1200" kern="1200" dirty="0" smtClean="0">
                <a:solidFill>
                  <a:schemeClr val="tx1"/>
                </a:solidFill>
                <a:latin typeface="+mn-lt"/>
                <a:ea typeface="+mn-ea"/>
                <a:cs typeface="+mn-cs"/>
              </a:rPr>
              <a:t>весьма инновационными и чрезвычайно важными</a:t>
            </a:r>
            <a:r>
              <a:rPr lang="en-GB" dirty="0" smtClean="0"/>
              <a:t>. </a:t>
            </a:r>
          </a:p>
          <a:p>
            <a:pPr eaLnBrk="1" fontAlgn="auto" hangingPunct="1">
              <a:spcBef>
                <a:spcPts val="0"/>
              </a:spcBef>
              <a:spcAft>
                <a:spcPts val="0"/>
              </a:spcAft>
              <a:defRPr/>
            </a:pPr>
            <a:r>
              <a:rPr lang="ru-RU" dirty="0" smtClean="0"/>
              <a:t>Традиционные доказательства обычно остаются на месте преступления, возможно в течение длительного периода времени, но цифровые данные – электронные доказательства – после того, как они утрачены или уничтожены, трудно восстановить. Например, данные о трафике весьма полезны для определения лица, совершившего преступление. Однако такой тип информации не всегда систематически доступен, если нет законодательства о сохранении данных. Вне Европы большинство стран еще не приняли такого законодательства. Таким образом, данные о трафике не могут быть получены, только если существует правовой документ, позволяющий сотрудникам правоохранительных органов давать указание о сохранении такой быстро меняющейся информации</a:t>
            </a:r>
            <a:r>
              <a:rPr lang="en-US" dirty="0" smtClean="0"/>
              <a:t>.</a:t>
            </a:r>
          </a:p>
          <a:p>
            <a:pPr eaLnBrk="1" fontAlgn="auto" hangingPunct="1">
              <a:spcBef>
                <a:spcPts val="0"/>
              </a:spcBef>
              <a:spcAft>
                <a:spcPts val="0"/>
              </a:spcAft>
              <a:defRPr/>
            </a:pPr>
            <a:r>
              <a:rPr lang="ru-RU" dirty="0" smtClean="0"/>
              <a:t>Сосуществование этих двух положений требует объяснения, поскольку они различаются</a:t>
            </a:r>
            <a:r>
              <a:rPr lang="en-GB" dirty="0" smtClean="0"/>
              <a:t>. </a:t>
            </a:r>
          </a:p>
          <a:p>
            <a:pPr eaLnBrk="1" fontAlgn="auto" hangingPunct="1">
              <a:spcBef>
                <a:spcPts val="0"/>
              </a:spcBef>
              <a:spcAft>
                <a:spcPts val="0"/>
              </a:spcAft>
              <a:defRPr/>
            </a:pPr>
            <a:r>
              <a:rPr lang="ru-RU" dirty="0" smtClean="0"/>
              <a:t>Что касается данных о трафике – и только этих данных – существует также положение, позволяющее оперативно раскрывать, а не только сохранять и хранить данные. Что касается данных о содержании, то это неприменимо: в этом случае разрешается лишь обязательство сохранять данные – а не раскрывать – до должного указания, которое выдает компетентный орган. Такое ограничение неприменимо к данным трафика, которые менее чувствительны, чем другие данные. Разумеется, эти нормы должны рассматриваться в рамках национальных норм в сфере тайной коммуникации, и Стороны в Конвенции могут пойти дальше, чем описанные здесь минимальные уровни</a:t>
            </a:r>
            <a:r>
              <a:rPr lang="en-GB" dirty="0" smtClean="0"/>
              <a:t>. </a:t>
            </a:r>
          </a:p>
          <a:p>
            <a:pPr eaLnBrk="1" fontAlgn="auto" hangingPunct="1">
              <a:spcBef>
                <a:spcPts val="0"/>
              </a:spcBef>
              <a:spcAft>
                <a:spcPts val="0"/>
              </a:spcAft>
              <a:defRPr/>
            </a:pPr>
            <a:r>
              <a:rPr lang="ru-RU" dirty="0" smtClean="0"/>
              <a:t>С практической точки зрения эти инструменты весьма полезны в тех случаях (действительно, в большинстве из них), когда в коммуникациях участвовал более чем один провайдер услуг – и каждый из них обязан раскрывать необходимую информацию для определения пути прохождения коммуникаций</a:t>
            </a:r>
            <a:r>
              <a:rPr lang="en-US" dirty="0" smtClean="0"/>
              <a:t>.</a:t>
            </a:r>
            <a:endParaRPr lang="en-GB" dirty="0" smtClean="0"/>
          </a:p>
          <a:p>
            <a:pPr eaLnBrk="1" fontAlgn="auto" hangingPunct="1">
              <a:spcBef>
                <a:spcPts val="0"/>
              </a:spcBef>
              <a:spcAft>
                <a:spcPts val="0"/>
              </a:spcAft>
              <a:defRPr/>
            </a:pPr>
            <a:endParaRPr lang="en-GB" dirty="0" smtClean="0"/>
          </a:p>
          <a:p>
            <a:pPr eaLnBrk="1" fontAlgn="auto" hangingPunct="1">
              <a:spcBef>
                <a:spcPts val="0"/>
              </a:spcBef>
              <a:spcAft>
                <a:spcPts val="0"/>
              </a:spcAft>
              <a:defRPr/>
            </a:pPr>
            <a:endParaRPr lang="en-US" dirty="0"/>
          </a:p>
        </p:txBody>
      </p:sp>
      <p:sp>
        <p:nvSpPr>
          <p:cNvPr id="13107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26143957-580A-43AE-B739-3AA471D42FE0}" type="slidenum">
              <a:rPr lang="en-US" altLang="ru-RU" smtClean="0"/>
              <a:pPr fontAlgn="base">
                <a:spcBef>
                  <a:spcPct val="0"/>
                </a:spcBef>
                <a:spcAft>
                  <a:spcPct val="0"/>
                </a:spcAft>
                <a:defRPr/>
              </a:pPr>
              <a:t>65</a:t>
            </a:fld>
            <a:endParaRPr lang="en-US" altLang="ru-RU"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a:bodyPr>
          <a:lstStyle/>
          <a:p>
            <a:pPr eaLnBrk="1" fontAlgn="auto" hangingPunct="1">
              <a:spcBef>
                <a:spcPts val="0"/>
              </a:spcBef>
              <a:spcAft>
                <a:spcPts val="0"/>
              </a:spcAft>
              <a:defRPr/>
            </a:pPr>
            <a:r>
              <a:rPr lang="ru-RU" dirty="0" smtClean="0"/>
              <a:t>Положения статьи 18 также весьма интересны.</a:t>
            </a:r>
            <a:r>
              <a:rPr lang="ru-RU" baseline="0" dirty="0" smtClean="0"/>
              <a:t> Согласно им, каждая Сторона должна принимать законодательные меры для того, чтобы у ее правоохранительных органов была возможность давать «распоряжения о предъявлении». Такой судебный приказ должен приниматься правоохранительными органами в отношении граждан и Интернет-провайдеров, давая им распоряжение предоставить компетентным органам власти данные, хранящиеся в компьютерной системе, под их ответственность, или предоставить данные подписчиков</a:t>
            </a:r>
            <a:r>
              <a:rPr lang="en-GB" dirty="0" smtClean="0"/>
              <a:t>.</a:t>
            </a:r>
          </a:p>
          <a:p>
            <a:pPr eaLnBrk="1" fontAlgn="auto" hangingPunct="1">
              <a:spcBef>
                <a:spcPts val="0"/>
              </a:spcBef>
              <a:spcAft>
                <a:spcPts val="0"/>
              </a:spcAft>
              <a:defRPr/>
            </a:pPr>
            <a:r>
              <a:rPr lang="en-GB" dirty="0" smtClean="0"/>
              <a:t> </a:t>
            </a:r>
          </a:p>
          <a:p>
            <a:pPr eaLnBrk="1" fontAlgn="auto" hangingPunct="1">
              <a:spcBef>
                <a:spcPts val="0"/>
              </a:spcBef>
              <a:spcAft>
                <a:spcPts val="0"/>
              </a:spcAft>
              <a:defRPr/>
            </a:pPr>
            <a:r>
              <a:rPr lang="ru-RU" dirty="0" smtClean="0"/>
              <a:t>В соответствии с Конвенцией, распоряжение</a:t>
            </a:r>
            <a:r>
              <a:rPr lang="ru-RU" baseline="0" dirty="0" smtClean="0"/>
              <a:t> о предъявлении должно содержать уточнение в отношении характера и объемов требуемых данных: ясно, что данные, требуемые для расследования, должны быть предварительно определены; исходя из этого, запрещен «свободный поиск». Задача этого юридического ограничения состоит в том, чтобы предупредить злоупотребление этими новыми следственными полномочиями со стороны правоохранительных органов. В реальном мире обыск или изъятие предметов и документов направлены обычно лишь на те предметы или документы, которые напрямую связаны с данным следственным делом. В цифровом мире, если разрешить такую норму, как полное разрешение доступа ко всей информации, которая находится на носителе, то это позволит получить доступ ко всем типам информации, хранимым на компьютере, которая часто не связана с расследуемым преступлением и (например, в случае обмена электронной почтой) связана также и с третьими сторонами</a:t>
            </a:r>
            <a:r>
              <a:rPr lang="en-GB" dirty="0" smtClean="0"/>
              <a:t>. </a:t>
            </a:r>
          </a:p>
          <a:p>
            <a:pPr eaLnBrk="1" fontAlgn="auto" hangingPunct="1">
              <a:spcBef>
                <a:spcPts val="0"/>
              </a:spcBef>
              <a:spcAft>
                <a:spcPts val="0"/>
              </a:spcAft>
              <a:defRPr/>
            </a:pPr>
            <a:r>
              <a:rPr lang="en-GB" dirty="0" smtClean="0"/>
              <a:t> </a:t>
            </a:r>
          </a:p>
          <a:p>
            <a:pPr eaLnBrk="1" fontAlgn="auto" hangingPunct="1">
              <a:spcBef>
                <a:spcPts val="0"/>
              </a:spcBef>
              <a:spcAft>
                <a:spcPts val="0"/>
              </a:spcAft>
              <a:defRPr/>
            </a:pPr>
            <a:r>
              <a:rPr lang="ru-RU" dirty="0" smtClean="0"/>
              <a:t>Как уже говорилось,</a:t>
            </a:r>
            <a:r>
              <a:rPr lang="ru-RU" baseline="0" dirty="0" smtClean="0"/>
              <a:t> статья 16 может создать обязательство для Интернет-провайдера сохранять данные. Данные о трафике можно быстро раскрыть и передать правоохранительным органам. Однако было сказано, что данное положение статьи 17 разрешает лишь раскрывать сам трафик данных</a:t>
            </a:r>
            <a:r>
              <a:rPr lang="en-GB" dirty="0" smtClean="0"/>
              <a:t>.</a:t>
            </a:r>
          </a:p>
          <a:p>
            <a:pPr eaLnBrk="1" fontAlgn="auto" hangingPunct="1">
              <a:spcBef>
                <a:spcPts val="0"/>
              </a:spcBef>
              <a:spcAft>
                <a:spcPts val="0"/>
              </a:spcAft>
              <a:defRPr/>
            </a:pPr>
            <a:r>
              <a:rPr lang="ru-RU" dirty="0" smtClean="0"/>
              <a:t>Статья 18, со своей</a:t>
            </a:r>
            <a:r>
              <a:rPr lang="ru-RU" baseline="0" dirty="0" smtClean="0"/>
              <a:t> стороны, предоставляет властям полномочия раскрывать любой другой тип информации, хранимой на цифровом устройстве, на основании или без распоряжения о предъявлении, учитывая статью 16</a:t>
            </a:r>
            <a:r>
              <a:rPr lang="en-US" dirty="0" smtClean="0"/>
              <a:t>. </a:t>
            </a:r>
            <a:endParaRPr lang="en-GB" dirty="0" smtClean="0"/>
          </a:p>
          <a:p>
            <a:pPr eaLnBrk="1" fontAlgn="auto" hangingPunct="1">
              <a:spcBef>
                <a:spcPts val="0"/>
              </a:spcBef>
              <a:spcAft>
                <a:spcPts val="0"/>
              </a:spcAft>
              <a:defRPr/>
            </a:pPr>
            <a:endParaRPr lang="en-US" dirty="0"/>
          </a:p>
        </p:txBody>
      </p:sp>
      <p:sp>
        <p:nvSpPr>
          <p:cNvPr id="13210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91FBBFFD-3740-44CB-9FA9-1FD66232A259}" type="slidenum">
              <a:rPr lang="en-US" altLang="ru-RU" smtClean="0"/>
              <a:pPr fontAlgn="base">
                <a:spcBef>
                  <a:spcPct val="0"/>
                </a:spcBef>
                <a:spcAft>
                  <a:spcPct val="0"/>
                </a:spcAft>
                <a:defRPr/>
              </a:pPr>
              <a:t>69</a:t>
            </a:fld>
            <a:endParaRPr lang="en-US" altLang="ru-RU"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p:spPr>
      </p:sp>
      <p:sp>
        <p:nvSpPr>
          <p:cNvPr id="133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t>Обыск и выемка</a:t>
            </a:r>
            <a:r>
              <a:rPr lang="ru-RU" baseline="0" dirty="0" smtClean="0"/>
              <a:t> описываются в статье 19 Будапештской конвенции</a:t>
            </a:r>
            <a:r>
              <a:rPr lang="en-GB" dirty="0" smtClean="0"/>
              <a:t>. </a:t>
            </a:r>
          </a:p>
          <a:p>
            <a:pPr eaLnBrk="1" hangingPunct="1">
              <a:spcBef>
                <a:spcPct val="0"/>
              </a:spcBef>
            </a:pPr>
            <a:r>
              <a:rPr lang="ru-RU" dirty="0" smtClean="0"/>
              <a:t>Большинство национальных процессуальных норм включают общее</a:t>
            </a:r>
            <a:r>
              <a:rPr lang="ru-RU" baseline="0" dirty="0" smtClean="0"/>
              <a:t> регулирование обыска и выемки, но не все они содержат конкретные нормы, регулирующие обыск компьютеров и выемку компьютерных данных. Многие юрисдикции могут ограничиться традиционными положениями об обысках и выемке. При этом существующая реальность свидетельствует о том, что цифровые расследования сталкиваются с вызовами, которые раньше не были известны, например, в силу того, что компьютерные системы связаны друг с другом</a:t>
            </a:r>
            <a:r>
              <a:rPr lang="en-GB" dirty="0" smtClean="0"/>
              <a:t>.</a:t>
            </a:r>
          </a:p>
          <a:p>
            <a:pPr eaLnBrk="1" hangingPunct="1">
              <a:spcBef>
                <a:spcPct val="0"/>
              </a:spcBef>
            </a:pPr>
            <a:r>
              <a:rPr lang="ru-RU" dirty="0" smtClean="0"/>
              <a:t>С</a:t>
            </a:r>
            <a:r>
              <a:rPr lang="ru-RU" baseline="0" dirty="0" smtClean="0"/>
              <a:t> учетом </a:t>
            </a:r>
            <a:r>
              <a:rPr lang="ru-RU" dirty="0" smtClean="0"/>
              <a:t>этих новых вопросов,</a:t>
            </a:r>
            <a:r>
              <a:rPr lang="ru-RU" baseline="0" dirty="0" smtClean="0"/>
              <a:t> в Будапештской конвенции предусматриваются конкретные нормы для обыска и выемки в цифровом мире. Например, в пункте 2 статьи 19 содержится конкретная норма, связанная с гипотетическим расширением обыска, когда во время обыска компьютерной системы следователи приходят к выводу, что необходимо распространить этот обыск на другую компьютерную систему. В соответствии с Конвенцией, когда компетентный орган законным образом получает доступ к конкретной компьютерной системе или ее части, и когда во время анализа этой системы возникает обоснованное предположение о том, что искомые данные хранятся в другой компьютерной системе на территории страны, то данный компетентный орган может «оперативно» распространить производимый обыск на эту другую систему</a:t>
            </a:r>
            <a:r>
              <a:rPr lang="en-GB" dirty="0" smtClean="0"/>
              <a:t>.</a:t>
            </a:r>
          </a:p>
          <a:p>
            <a:pPr eaLnBrk="1" hangingPunct="1">
              <a:spcBef>
                <a:spcPct val="0"/>
              </a:spcBef>
            </a:pPr>
            <a:r>
              <a:rPr lang="ru-RU" dirty="0" smtClean="0"/>
              <a:t>Конкретно</a:t>
            </a:r>
            <a:r>
              <a:rPr lang="ru-RU" baseline="0" dirty="0" smtClean="0"/>
              <a:t> в отношении выемки существуют некоторые конкретные темы, которые необходимо выделить, ибо они типичны для новой цифровой среды: различные возможности физической выемки компьютерных данных</a:t>
            </a:r>
            <a:r>
              <a:rPr lang="en-GB" dirty="0" smtClean="0"/>
              <a:t>. </a:t>
            </a:r>
          </a:p>
          <a:p>
            <a:pPr eaLnBrk="1" hangingPunct="1">
              <a:spcBef>
                <a:spcPct val="0"/>
              </a:spcBef>
            </a:pPr>
            <a:r>
              <a:rPr lang="ru-RU" dirty="0" smtClean="0"/>
              <a:t>Поскольку в большинстве законодательных норм предусматриваются конкретные нормы выемки в физическом мире, в них нет отдельного регулирования новых и более эффективных способов,</a:t>
            </a:r>
            <a:r>
              <a:rPr lang="ru-RU" baseline="0" dirty="0" smtClean="0"/>
              <a:t> имеющихся для выемки компьютерных данных</a:t>
            </a:r>
            <a:r>
              <a:rPr lang="en-GB" altLang="ru-RU" dirty="0" smtClean="0"/>
              <a:t>.</a:t>
            </a:r>
          </a:p>
          <a:p>
            <a:pPr eaLnBrk="1" hangingPunct="1">
              <a:spcBef>
                <a:spcPct val="0"/>
              </a:spcBef>
            </a:pPr>
            <a:endParaRPr lang="en-GB" altLang="ru-RU" dirty="0" smtClean="0"/>
          </a:p>
          <a:p>
            <a:pPr eaLnBrk="1" hangingPunct="1">
              <a:spcBef>
                <a:spcPct val="0"/>
              </a:spcBef>
            </a:pPr>
            <a:endParaRPr lang="en-US" altLang="ru-RU" dirty="0" smtClean="0"/>
          </a:p>
        </p:txBody>
      </p:sp>
      <p:sp>
        <p:nvSpPr>
          <p:cNvPr id="13312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B9D3734C-5A61-443D-86F4-83C644B73823}" type="slidenum">
              <a:rPr lang="en-US" altLang="ru-RU" smtClean="0"/>
              <a:pPr fontAlgn="base">
                <a:spcBef>
                  <a:spcPct val="0"/>
                </a:spcBef>
                <a:spcAft>
                  <a:spcPct val="0"/>
                </a:spcAft>
                <a:defRPr/>
              </a:pPr>
              <a:t>72</a:t>
            </a:fld>
            <a:endParaRPr lang="en-US" altLang="ru-RU"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noFill/>
          <a:ln>
            <a:solidFill>
              <a:srgbClr val="000000"/>
            </a:solidFill>
            <a:miter lim="800000"/>
            <a:headEnd/>
            <a:tailEnd/>
          </a:ln>
        </p:spPr>
      </p:sp>
      <p:sp>
        <p:nvSpPr>
          <p:cNvPr id="1341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t>В частности, Будапештская конвенция требует, чтобы</a:t>
            </a:r>
            <a:r>
              <a:rPr lang="ru-RU" baseline="0" dirty="0" smtClean="0"/>
              <a:t> подписавшие ее государства принимали соответствующее законодательство, которое позволяет в процессе законной выемки компьютерных данных</a:t>
            </a:r>
            <a:r>
              <a:rPr lang="en-US" dirty="0" smtClean="0"/>
              <a:t>:</a:t>
            </a:r>
            <a:endParaRPr lang="en-GB" dirty="0" smtClean="0"/>
          </a:p>
          <a:p>
            <a:pPr eaLnBrk="1" hangingPunct="1">
              <a:spcBef>
                <a:spcPct val="0"/>
              </a:spcBef>
            </a:pPr>
            <a:r>
              <a:rPr lang="en-US" dirty="0" smtClean="0"/>
              <a:t>a) </a:t>
            </a:r>
            <a:r>
              <a:rPr lang="ru-RU" dirty="0" smtClean="0"/>
              <a:t>физически</a:t>
            </a:r>
            <a:r>
              <a:rPr lang="ru-RU" baseline="0" dirty="0" smtClean="0"/>
              <a:t> производить выемку компьютерной системы</a:t>
            </a:r>
            <a:r>
              <a:rPr lang="en-US" dirty="0" smtClean="0"/>
              <a:t>,</a:t>
            </a:r>
            <a:endParaRPr lang="en-GB" dirty="0" smtClean="0"/>
          </a:p>
          <a:p>
            <a:pPr eaLnBrk="1" hangingPunct="1">
              <a:spcBef>
                <a:spcPct val="0"/>
              </a:spcBef>
            </a:pPr>
            <a:r>
              <a:rPr lang="en-US" dirty="0" smtClean="0"/>
              <a:t>b) </a:t>
            </a:r>
            <a:r>
              <a:rPr lang="ru-RU" dirty="0" smtClean="0"/>
              <a:t>изготавливать и оставлять у себя копии</a:t>
            </a:r>
            <a:r>
              <a:rPr lang="ru-RU" baseline="0" dirty="0" smtClean="0"/>
              <a:t> компьютерных данных (что важно в том случае, когда данные хранятся на главном сервере, откуда физическая выемка невозможна, а также когда физическая выемка значительно нарушит права других лиц, которые имеют доступ к данному компьютеру – например, к большому серверу компании</a:t>
            </a:r>
            <a:r>
              <a:rPr lang="en-US" dirty="0" smtClean="0"/>
              <a:t>)</a:t>
            </a:r>
            <a:r>
              <a:rPr lang="ru-RU" dirty="0" smtClean="0"/>
              <a:t>,</a:t>
            </a:r>
            <a:endParaRPr lang="en-GB" dirty="0" smtClean="0"/>
          </a:p>
          <a:p>
            <a:pPr eaLnBrk="1" hangingPunct="1">
              <a:spcBef>
                <a:spcPct val="0"/>
              </a:spcBef>
            </a:pPr>
            <a:r>
              <a:rPr lang="en-US" dirty="0" smtClean="0"/>
              <a:t>c) </a:t>
            </a:r>
            <a:r>
              <a:rPr lang="ru-RU" dirty="0" smtClean="0"/>
              <a:t>обеспечивать целостность относящихся к делу хранимых компьютерных данных и, наконец,</a:t>
            </a:r>
            <a:endParaRPr lang="en-GB" dirty="0" smtClean="0"/>
          </a:p>
          <a:p>
            <a:pPr eaLnBrk="1" hangingPunct="1">
              <a:spcBef>
                <a:spcPct val="0"/>
              </a:spcBef>
            </a:pPr>
            <a:r>
              <a:rPr lang="en-US" dirty="0" smtClean="0"/>
              <a:t>d) </a:t>
            </a:r>
            <a:r>
              <a:rPr lang="ru-RU" dirty="0" smtClean="0"/>
              <a:t>делать недоступными компьютерные</a:t>
            </a:r>
            <a:r>
              <a:rPr lang="ru-RU" baseline="0" dirty="0" smtClean="0"/>
              <a:t> данные или изымать их из компьютерной системы, доступ в которую был получен</a:t>
            </a:r>
            <a:r>
              <a:rPr lang="en-US" dirty="0" smtClean="0"/>
              <a:t>.</a:t>
            </a:r>
            <a:endParaRPr lang="en-GB" dirty="0" smtClean="0"/>
          </a:p>
          <a:p>
            <a:pPr eaLnBrk="1" hangingPunct="1">
              <a:spcBef>
                <a:spcPct val="0"/>
              </a:spcBef>
            </a:pPr>
            <a:r>
              <a:rPr lang="ru-RU" dirty="0" smtClean="0"/>
              <a:t>Последнее положение актуально, например, в тех случаях, когда физическая выемка невозможна,</a:t>
            </a:r>
            <a:r>
              <a:rPr lang="ru-RU" baseline="0" dirty="0" smtClean="0"/>
              <a:t> однако может быть нанесен реальный ущерб, если третья сторона получает доступ к этим данным</a:t>
            </a:r>
            <a:r>
              <a:rPr lang="en-US" dirty="0" smtClean="0"/>
              <a:t>.  </a:t>
            </a:r>
            <a:endParaRPr lang="en-GB" dirty="0" smtClean="0"/>
          </a:p>
          <a:p>
            <a:pPr eaLnBrk="1" hangingPunct="1">
              <a:spcBef>
                <a:spcPct val="0"/>
              </a:spcBef>
            </a:pPr>
            <a:r>
              <a:rPr lang="ru-RU" dirty="0" smtClean="0"/>
              <a:t>За исключением простой выемки данных самих по себе и первоначальной регистрации, все эти процессуальные возможности являются конкретными мерами из цифровой среды</a:t>
            </a:r>
            <a:r>
              <a:rPr lang="en-GB" altLang="ru-RU" dirty="0" smtClean="0"/>
              <a:t>.</a:t>
            </a:r>
          </a:p>
          <a:p>
            <a:pPr eaLnBrk="1" hangingPunct="1">
              <a:spcBef>
                <a:spcPct val="0"/>
              </a:spcBef>
            </a:pPr>
            <a:endParaRPr lang="en-US" altLang="ru-RU" dirty="0" smtClean="0"/>
          </a:p>
        </p:txBody>
      </p:sp>
      <p:sp>
        <p:nvSpPr>
          <p:cNvPr id="13414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C9E6E93A-644C-4497-8766-ACB5FC56053A}" type="slidenum">
              <a:rPr lang="en-US" altLang="ru-RU" smtClean="0"/>
              <a:pPr fontAlgn="base">
                <a:spcBef>
                  <a:spcPct val="0"/>
                </a:spcBef>
                <a:spcAft>
                  <a:spcPct val="0"/>
                </a:spcAft>
                <a:defRPr/>
              </a:pPr>
              <a:t>73</a:t>
            </a:fld>
            <a:endParaRPr lang="en-US" altLang="ru-RU"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p:spPr>
      </p:sp>
      <p:sp>
        <p:nvSpPr>
          <p:cNvPr id="1351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t>В некоторых случаях следователю необходима</a:t>
            </a:r>
            <a:r>
              <a:rPr lang="ru-RU" baseline="0" dirty="0" smtClean="0"/>
              <a:t> более свежая информация, чем та информация, которая предоставлена по итогам обыска и выемки хранимых данных. Сбор компьютерных данных в </a:t>
            </a:r>
            <a:r>
              <a:rPr lang="ru-RU" i="1" baseline="0" dirty="0" smtClean="0"/>
              <a:t>реальном времени </a:t>
            </a:r>
            <a:r>
              <a:rPr lang="ru-RU" i="0" baseline="0" dirty="0" smtClean="0"/>
              <a:t>позволяет вести расследование в реальном времени, как это описано в статье 20 Будапештской конвенции. Такая интрузивная мера требует соответствующего законодательства, для того чтобы правоохранительные органы могли собирать и записывать с применением технических средств данные в реальном времени, а также полномочия обязывать поставщиков услуг собирать или записывать данные от своих потребителей в рамках своей обычной деятельности в реальном режиме времени</a:t>
            </a:r>
            <a:r>
              <a:rPr lang="en-US" dirty="0" smtClean="0"/>
              <a:t>.</a:t>
            </a:r>
            <a:endParaRPr lang="en-GB" dirty="0" smtClean="0"/>
          </a:p>
          <a:p>
            <a:pPr eaLnBrk="1" hangingPunct="1">
              <a:spcBef>
                <a:spcPct val="0"/>
              </a:spcBef>
            </a:pPr>
            <a:r>
              <a:rPr lang="ru-RU" dirty="0" smtClean="0"/>
              <a:t>Такого рода инструмент следствия может быть весьма важен, например, для установления источника коммуникаций с целью определения</a:t>
            </a:r>
            <a:r>
              <a:rPr lang="ru-RU" baseline="0" dirty="0" smtClean="0"/>
              <a:t> правонарушителя в реальном режиме времени</a:t>
            </a:r>
            <a:r>
              <a:rPr lang="en-US" altLang="ru-RU" dirty="0" smtClean="0"/>
              <a:t>.</a:t>
            </a:r>
            <a:endParaRPr lang="en-GB" altLang="ru-RU" dirty="0" smtClean="0"/>
          </a:p>
          <a:p>
            <a:pPr eaLnBrk="1" hangingPunct="1">
              <a:spcBef>
                <a:spcPct val="0"/>
              </a:spcBef>
            </a:pPr>
            <a:endParaRPr lang="en-US" altLang="ru-RU" dirty="0" smtClean="0"/>
          </a:p>
        </p:txBody>
      </p:sp>
      <p:sp>
        <p:nvSpPr>
          <p:cNvPr id="13517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E6CEAED-891A-4EAD-A121-7BA3A1465616}" type="slidenum">
              <a:rPr lang="en-US" altLang="ru-RU" smtClean="0"/>
              <a:pPr fontAlgn="base">
                <a:spcBef>
                  <a:spcPct val="0"/>
                </a:spcBef>
                <a:spcAft>
                  <a:spcPct val="0"/>
                </a:spcAft>
                <a:defRPr/>
              </a:pPr>
              <a:t>78</a:t>
            </a:fld>
            <a:endParaRPr lang="en-US" altLang="ru-RU"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bwMode="auto">
          <a:noFill/>
          <a:ln>
            <a:solidFill>
              <a:srgbClr val="000000"/>
            </a:solidFill>
            <a:miter lim="800000"/>
            <a:headEnd/>
            <a:tailEnd/>
          </a:ln>
        </p:spPr>
      </p:sp>
      <p:sp>
        <p:nvSpPr>
          <p:cNvPr id="1361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t>И в последней, но немаловажной</a:t>
            </a:r>
            <a:r>
              <a:rPr lang="ru-RU" baseline="0" dirty="0" smtClean="0"/>
              <a:t>, статье 21 описывается перехват данных о содержании. Помимо трафика данных, иногда правоохранительным органам необходимо знать о действительном содержании коммуникаций между подозреваемыми в совершении преступления. В некоторых странах уже есть положения о перехвате телефонных переговоров, однако не все эти положения позволяют властям перехватывать конкретно другие коммуникации, помимо телефонных</a:t>
            </a:r>
            <a:r>
              <a:rPr lang="en-US" dirty="0" smtClean="0"/>
              <a:t>.</a:t>
            </a:r>
            <a:endParaRPr lang="en-GB" dirty="0" smtClean="0"/>
          </a:p>
          <a:p>
            <a:pPr eaLnBrk="1" hangingPunct="1">
              <a:spcBef>
                <a:spcPct val="0"/>
              </a:spcBef>
            </a:pPr>
            <a:r>
              <a:rPr lang="ru-RU" dirty="0" smtClean="0"/>
              <a:t>Именно поэтому в статье 21 Будапештской</a:t>
            </a:r>
            <a:r>
              <a:rPr lang="ru-RU" baseline="0" dirty="0" smtClean="0"/>
              <a:t> конвенции включены положения, позволяющие следователям перехватывать и записывать потоки данных.</a:t>
            </a:r>
            <a:endParaRPr lang="en-GB" dirty="0" smtClean="0"/>
          </a:p>
          <a:p>
            <a:pPr eaLnBrk="1" hangingPunct="1">
              <a:spcBef>
                <a:spcPct val="0"/>
              </a:spcBef>
            </a:pPr>
            <a:r>
              <a:rPr lang="ru-RU" dirty="0" smtClean="0"/>
              <a:t>Помимо того, что это мощный инструмент следствия,</a:t>
            </a:r>
            <a:r>
              <a:rPr lang="ru-RU" baseline="0" dirty="0" smtClean="0"/>
              <a:t> перехват данных является также весьма интрузивной мерой и разрешается только в том случае, на основании Конвенции, если речь идет о тяжких преступлениях, которые предусмотрены национальным законодательством</a:t>
            </a:r>
            <a:r>
              <a:rPr lang="en-US" altLang="ru-RU" dirty="0" smtClean="0"/>
              <a:t>.</a:t>
            </a:r>
            <a:endParaRPr lang="en-GB" altLang="ru-RU" dirty="0" smtClean="0"/>
          </a:p>
          <a:p>
            <a:pPr eaLnBrk="1" hangingPunct="1">
              <a:spcBef>
                <a:spcPct val="0"/>
              </a:spcBef>
            </a:pPr>
            <a:endParaRPr lang="en-US" altLang="ru-RU" dirty="0" smtClean="0"/>
          </a:p>
        </p:txBody>
      </p:sp>
      <p:sp>
        <p:nvSpPr>
          <p:cNvPr id="13619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E05F324-87C2-4359-8F12-F7F06A9ECB89}" type="slidenum">
              <a:rPr lang="en-US" altLang="ru-RU" smtClean="0"/>
              <a:pPr fontAlgn="base">
                <a:spcBef>
                  <a:spcPct val="0"/>
                </a:spcBef>
                <a:spcAft>
                  <a:spcPct val="0"/>
                </a:spcAft>
                <a:defRPr/>
              </a:pPr>
              <a:t>79</a:t>
            </a:fld>
            <a:endParaRPr lang="en-US" altLang="ru-RU"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bwMode="auto">
          <a:noFill/>
          <a:ln>
            <a:solidFill>
              <a:srgbClr val="000000"/>
            </a:solidFill>
            <a:miter lim="800000"/>
            <a:headEnd/>
            <a:tailEnd/>
          </a:ln>
        </p:spPr>
      </p:sp>
      <p:sp>
        <p:nvSpPr>
          <p:cNvPr id="1372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ru-RU" smtClean="0"/>
          </a:p>
        </p:txBody>
      </p:sp>
      <p:sp>
        <p:nvSpPr>
          <p:cNvPr id="13722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6598BF41-6D1A-422C-B869-F8430E38EAD7}" type="slidenum">
              <a:rPr lang="en-GB" altLang="ru-RU" smtClean="0"/>
              <a:pPr fontAlgn="base">
                <a:spcBef>
                  <a:spcPct val="0"/>
                </a:spcBef>
                <a:spcAft>
                  <a:spcPct val="0"/>
                </a:spcAft>
                <a:defRPr/>
              </a:pPr>
              <a:t>80</a:t>
            </a:fld>
            <a:endParaRPr lang="en-GB" alt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9216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EE61FD87-508A-49AE-B11C-E0A4D7C6426A}" type="slidenum">
              <a:rPr lang="en-US" altLang="ru-RU" smtClean="0"/>
              <a:pPr fontAlgn="base">
                <a:spcBef>
                  <a:spcPct val="0"/>
                </a:spcBef>
                <a:spcAft>
                  <a:spcPct val="0"/>
                </a:spcAft>
                <a:defRPr/>
              </a:pPr>
              <a:t>5</a:t>
            </a:fld>
            <a:endParaRPr lang="en-US" altLang="ru-RU"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bwMode="auto">
          <a:noFill/>
          <a:ln>
            <a:solidFill>
              <a:srgbClr val="000000"/>
            </a:solidFill>
            <a:miter lim="800000"/>
            <a:headEnd/>
            <a:tailEnd/>
          </a:ln>
        </p:spPr>
      </p:sp>
      <p:sp>
        <p:nvSpPr>
          <p:cNvPr id="1382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ltLang="ru-RU" smtClean="0"/>
          </a:p>
        </p:txBody>
      </p:sp>
      <p:sp>
        <p:nvSpPr>
          <p:cNvPr id="13824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40A99BD-BF17-4BE5-BAD8-E796FDFBB3C9}" type="slidenum">
              <a:rPr lang="en-GB" altLang="ru-RU" smtClean="0"/>
              <a:pPr fontAlgn="base">
                <a:spcBef>
                  <a:spcPct val="0"/>
                </a:spcBef>
                <a:spcAft>
                  <a:spcPct val="0"/>
                </a:spcAft>
                <a:defRPr/>
              </a:pPr>
              <a:t>83</a:t>
            </a:fld>
            <a:endParaRPr lang="en-GB" alt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dirty="0" smtClean="0"/>
              <a:t>Инструктор должен начать обсуждение с группой, дав определение типам электронных доказательств и предложив участникам изложить свои знания по этому вопросу. Затем инструктору следует изложить типы доказательств, выделенные на плакате или на доске. Инструктор должен дополнить список, если аудитория не выделяет отдельных типов доказательств. Список должен включать как типы доказательств, такие как «мертвый ящик», «живые данные», память, Интернет, а также такие источники, как те, которые рассматриваются в технологическом разделе курса</a:t>
            </a:r>
            <a:r>
              <a:rPr lang="en-GB" altLang="ru-RU" dirty="0" smtClean="0"/>
              <a:t>.</a:t>
            </a:r>
          </a:p>
          <a:p>
            <a:pPr eaLnBrk="1" hangingPunct="1">
              <a:spcBef>
                <a:spcPct val="0"/>
              </a:spcBef>
            </a:pPr>
            <a:endParaRPr lang="en-US" altLang="ru-RU" dirty="0" smtClean="0"/>
          </a:p>
        </p:txBody>
      </p:sp>
      <p:sp>
        <p:nvSpPr>
          <p:cNvPr id="9318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62162EF-5DE5-4FF1-9BE0-55EEF032836E}" type="slidenum">
              <a:rPr lang="en-US" altLang="ru-RU" smtClean="0"/>
              <a:pPr fontAlgn="base">
                <a:spcBef>
                  <a:spcPct val="0"/>
                </a:spcBef>
                <a:spcAft>
                  <a:spcPct val="0"/>
                </a:spcAft>
                <a:defRPr/>
              </a:pPr>
              <a:t>6</a:t>
            </a:fld>
            <a:endParaRPr lang="en-US" alt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9421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A52FDDB9-596B-463A-8CDC-7A36721B9C65}" type="slidenum">
              <a:rPr lang="en-US" altLang="ru-RU" smtClean="0"/>
              <a:pPr fontAlgn="base">
                <a:spcBef>
                  <a:spcPct val="0"/>
                </a:spcBef>
                <a:spcAft>
                  <a:spcPct val="0"/>
                </a:spcAft>
                <a:defRPr/>
              </a:pPr>
              <a:t>7</a:t>
            </a:fld>
            <a:endParaRPr lang="en-US" alt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smtClean="0"/>
              <a:t>Определение доказательства обычно содержится в национальном законодательстве. Поскольку это международный курс, то используется общее определение. Оно взято из юридического словаря Блэка (</a:t>
            </a:r>
            <a:r>
              <a:rPr lang="en-GB" altLang="ru-RU" smtClean="0"/>
              <a:t>Black’s Law Dictionary</a:t>
            </a:r>
            <a:r>
              <a:rPr lang="ru-RU" altLang="ru-RU" smtClean="0"/>
              <a:t>)</a:t>
            </a:r>
            <a:r>
              <a:rPr lang="en-GB" altLang="ru-RU" smtClean="0"/>
              <a:t>.  </a:t>
            </a:r>
            <a:r>
              <a:rPr lang="ru-RU" altLang="ru-RU" smtClean="0"/>
              <a:t>Инструкторам необходимо заменить это национальными определениями при ведении этого учебного курса в соответствующей стране</a:t>
            </a:r>
            <a:r>
              <a:rPr lang="en-GB" altLang="ru-RU" smtClean="0"/>
              <a:t>.</a:t>
            </a:r>
          </a:p>
          <a:p>
            <a:pPr eaLnBrk="1" hangingPunct="1">
              <a:spcBef>
                <a:spcPct val="0"/>
              </a:spcBef>
            </a:pPr>
            <a:endParaRPr lang="en-US" altLang="ru-RU" smtClean="0"/>
          </a:p>
        </p:txBody>
      </p:sp>
      <p:sp>
        <p:nvSpPr>
          <p:cNvPr id="9523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18FB322-00A4-4F67-86B5-24A680B4E4A7}" type="slidenum">
              <a:rPr lang="en-US" altLang="ru-RU" smtClean="0"/>
              <a:pPr fontAlgn="base">
                <a:spcBef>
                  <a:spcPct val="0"/>
                </a:spcBef>
                <a:spcAft>
                  <a:spcPct val="0"/>
                </a:spcAft>
                <a:defRPr/>
              </a:pPr>
              <a:t>8</a:t>
            </a:fld>
            <a:endParaRPr lang="en-US" alt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altLang="ru-RU" dirty="0" smtClean="0"/>
              <a:t>И в этом случае инструктору необходимо обеспечить, чтобы любое определение, имеющееся в стране, было включено в курс в стране проведения данного курса</a:t>
            </a:r>
            <a:r>
              <a:rPr lang="en-GB" altLang="ru-RU" dirty="0" smtClean="0"/>
              <a:t>.</a:t>
            </a:r>
          </a:p>
          <a:p>
            <a:pPr eaLnBrk="1" hangingPunct="1">
              <a:spcBef>
                <a:spcPct val="0"/>
              </a:spcBef>
            </a:pPr>
            <a:endParaRPr lang="en-US" altLang="ru-RU" dirty="0" smtClean="0"/>
          </a:p>
        </p:txBody>
      </p:sp>
      <p:sp>
        <p:nvSpPr>
          <p:cNvPr id="9626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E5B2AFD-06DB-45A0-AB51-BD5A6F8674E3}" type="slidenum">
              <a:rPr lang="en-US" altLang="ru-RU" smtClean="0"/>
              <a:pPr fontAlgn="base">
                <a:spcBef>
                  <a:spcPct val="0"/>
                </a:spcBef>
                <a:spcAft>
                  <a:spcPct val="0"/>
                </a:spcAft>
                <a:defRPr/>
              </a:pPr>
              <a:t>9</a:t>
            </a:fld>
            <a:endParaRPr lang="en-US" alt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D969D8B-1128-417F-B6A2-02505508AAC8}" type="datetimeFigureOut">
              <a:rPr lang="en-US"/>
              <a:pPr>
                <a:defRPr/>
              </a:pPr>
              <a:t>11/10/2014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C09A199-7CEB-402B-A541-C6F75286737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AE95396-3182-4139-8453-029DE4CDA17A}" type="datetimeFigureOut">
              <a:rPr lang="en-US"/>
              <a:pPr>
                <a:defRPr/>
              </a:pPr>
              <a:t>11/10/2014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F1CE9DF-E8F6-4FB3-9934-0C4DD41D85F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3CE8831-E2BA-4FD9-8EA6-BA45D1440AF4}" type="datetimeFigureOut">
              <a:rPr lang="en-US"/>
              <a:pPr>
                <a:defRPr/>
              </a:pPr>
              <a:t>11/10/2014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AE7980-0104-4196-83AA-6644C333595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9984A1D-FC30-4E0C-A09E-43C1F7A77135}" type="datetimeFigureOut">
              <a:rPr lang="en-US"/>
              <a:pPr>
                <a:defRPr/>
              </a:pPr>
              <a:t>11/10/2014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1581891-D7FA-4BF0-A06F-5001A4254D1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5E25AB2-C173-431A-83A1-EEC60FDAA160}" type="datetimeFigureOut">
              <a:rPr lang="en-US"/>
              <a:pPr>
                <a:defRPr/>
              </a:pPr>
              <a:t>11/10/2014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126014-0A43-444F-863A-BA3A3138255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6CA7E70-8528-48AD-8345-674EC2AB0E56}" type="datetimeFigureOut">
              <a:rPr lang="en-US"/>
              <a:pPr>
                <a:defRPr/>
              </a:pPr>
              <a:t>11/10/2014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0A0039D-FBA6-467F-8456-C8624D31055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D987D1E-A611-46E0-9257-6C6C1E04D3DD}" type="datetimeFigureOut">
              <a:rPr lang="en-US"/>
              <a:pPr>
                <a:defRPr/>
              </a:pPr>
              <a:t>11/10/2014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1BAE8CA-B789-402E-BD32-C8EBDEB89D4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0C8D0AF-0A98-4E52-9598-64939DA3DBFC}" type="datetimeFigureOut">
              <a:rPr lang="en-US"/>
              <a:pPr>
                <a:defRPr/>
              </a:pPr>
              <a:t>11/10/2014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16AC861-FD32-4BB4-B975-761B26FD823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5B07A0B-0ACC-462C-82AA-D0999CA6A5A6}" type="datetimeFigureOut">
              <a:rPr lang="en-US"/>
              <a:pPr>
                <a:defRPr/>
              </a:pPr>
              <a:t>11/10/2014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8DE489F-00B6-4C2F-977E-4661FE96FE3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962A251-1799-459F-BE87-FC13DD9DFAD3}" type="datetimeFigureOut">
              <a:rPr lang="en-US"/>
              <a:pPr>
                <a:defRPr/>
              </a:pPr>
              <a:t>11/10/2014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508BABB-F36F-45DC-9887-ABCB531CC57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7B6491A-9FC3-4A19-ACF5-07994482B5CB}" type="datetimeFigureOut">
              <a:rPr lang="en-US"/>
              <a:pPr>
                <a:defRPr/>
              </a:pPr>
              <a:t>11/10/2014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FFFF21A-540B-418E-82D8-F1790DDAEBB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ru-RU" smtClean="0"/>
              <a:t>Click to edit Master title style</a:t>
            </a:r>
            <a:endParaRPr lang="en-US" altLang="ru-RU"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ltLang="ru-RU" smtClean="0"/>
              <a:t>Click to edit Master text styles</a:t>
            </a:r>
          </a:p>
          <a:p>
            <a:pPr lvl="1"/>
            <a:r>
              <a:rPr lang="en-GB" altLang="ru-RU" smtClean="0"/>
              <a:t>Second level</a:t>
            </a:r>
          </a:p>
          <a:p>
            <a:pPr lvl="2"/>
            <a:r>
              <a:rPr lang="en-GB" altLang="ru-RU" smtClean="0"/>
              <a:t>Third level</a:t>
            </a:r>
          </a:p>
          <a:p>
            <a:pPr lvl="3"/>
            <a:r>
              <a:rPr lang="en-GB" altLang="ru-RU" smtClean="0"/>
              <a:t>Fourth level</a:t>
            </a:r>
          </a:p>
          <a:p>
            <a:pPr lvl="4"/>
            <a:r>
              <a:rPr lang="en-GB" altLang="ru-RU" smtClean="0"/>
              <a:t>Fifth level</a:t>
            </a:r>
            <a:endParaRPr lang="en-US" altLang="ru-R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1C18223-6394-4869-8EE6-425C80851E86}" type="datetimeFigureOut">
              <a:rPr lang="en-US"/>
              <a:pPr>
                <a:defRPr/>
              </a:pPr>
              <a:t>11/10/2014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ADB766F9-DC11-4B7E-A06C-FBB39586B78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bartholomewmorgan.com/resources/RecoveringComputerEvidence.doc"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hyperlink" Target="http://www.nij.gov/topics/forensics/evidence/digital/digital-glossary.ht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eaLnBrk="1" hangingPunct="1">
              <a:defRPr/>
            </a:pPr>
            <a:r>
              <a:rPr lang="ru-RU" altLang="ru-RU" sz="4000" dirty="0" smtClean="0"/>
              <a:t>Вводный учебный курс </a:t>
            </a:r>
            <a:br>
              <a:rPr lang="ru-RU" altLang="ru-RU" sz="4000" dirty="0" smtClean="0"/>
            </a:br>
            <a:r>
              <a:rPr lang="ru-RU" altLang="ru-RU" sz="4000" dirty="0" smtClean="0"/>
              <a:t>по киберпреступности </a:t>
            </a:r>
            <a:br>
              <a:rPr lang="ru-RU" altLang="ru-RU" sz="4000" dirty="0" smtClean="0"/>
            </a:br>
            <a:r>
              <a:rPr lang="ru-RU" altLang="ru-RU" sz="4000" dirty="0" smtClean="0"/>
              <a:t>для судей и прокуроров</a:t>
            </a:r>
            <a:endParaRPr lang="en-US" altLang="ru-RU" sz="4000" dirty="0" smtClean="0"/>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a:buNone/>
              <a:defRPr/>
            </a:pPr>
            <a:r>
              <a:rPr lang="ru-RU" dirty="0" smtClean="0"/>
              <a:t>Сессии </a:t>
            </a:r>
            <a:r>
              <a:rPr lang="en-US" dirty="0" smtClean="0"/>
              <a:t>1.3.2 </a:t>
            </a:r>
            <a:r>
              <a:rPr lang="ru-RU" dirty="0"/>
              <a:t>и</a:t>
            </a:r>
            <a:r>
              <a:rPr lang="en-US" dirty="0" smtClean="0"/>
              <a:t> 1.3.3</a:t>
            </a:r>
          </a:p>
          <a:p>
            <a:pPr eaLnBrk="1" fontAlgn="auto" hangingPunct="1">
              <a:spcAft>
                <a:spcPts val="0"/>
              </a:spcAft>
              <a:buFont typeface="Arial"/>
              <a:buNone/>
              <a:defRPr/>
            </a:pPr>
            <a:r>
              <a:rPr lang="ru-RU" dirty="0" smtClean="0"/>
              <a:t>Электронные доказательства</a:t>
            </a:r>
            <a:endParaRPr lang="en-US" dirty="0"/>
          </a:p>
        </p:txBody>
      </p:sp>
      <p:pic>
        <p:nvPicPr>
          <p:cNvPr id="2052" name="Picture 3" descr="COE.png"/>
          <p:cNvPicPr>
            <a:picLocks noChangeAspect="1"/>
          </p:cNvPicPr>
          <p:nvPr/>
        </p:nvPicPr>
        <p:blipFill>
          <a:blip r:embed="rId3"/>
          <a:srcRect/>
          <a:stretch>
            <a:fillRect/>
          </a:stretch>
        </p:blipFill>
        <p:spPr bwMode="auto">
          <a:xfrm>
            <a:off x="1517650" y="552450"/>
            <a:ext cx="6108700" cy="11049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FEC84290-B02F-4219-B420-75DAFBD3B8F2}" type="slidenum">
              <a:rPr lang="en-US"/>
              <a:pPr>
                <a:defRPr/>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7" name="Rectangle 3"/>
          <p:cNvSpPr>
            <a:spLocks noGrp="1" noChangeArrowheads="1"/>
          </p:cNvSpPr>
          <p:nvPr>
            <p:ph type="body" idx="1"/>
          </p:nvPr>
        </p:nvSpPr>
        <p:spPr>
          <a:xfrm>
            <a:off x="457200" y="1760538"/>
            <a:ext cx="8229600" cy="4087812"/>
          </a:xfrm>
        </p:spPr>
        <p:txBody>
          <a:bodyPr rtlCol="0">
            <a:normAutofit/>
          </a:bodyPr>
          <a:lstStyle/>
          <a:p>
            <a:pPr eaLnBrk="1" fontAlgn="auto" hangingPunct="1">
              <a:lnSpc>
                <a:spcPct val="90000"/>
              </a:lnSpc>
              <a:spcAft>
                <a:spcPts val="0"/>
              </a:spcAft>
              <a:buFont typeface="Arial" charset="0"/>
              <a:buChar char="•"/>
              <a:defRPr/>
            </a:pPr>
            <a:r>
              <a:rPr lang="ru-RU" dirty="0" smtClean="0">
                <a:latin typeface="+mj-lt"/>
              </a:rPr>
              <a:t>Борьба с определенными формами преступности требует поддержки экспертов и специализированных сотрудников</a:t>
            </a:r>
            <a:endParaRPr lang="en-GB" dirty="0" smtClean="0">
              <a:latin typeface="+mj-lt"/>
            </a:endParaRPr>
          </a:p>
          <a:p>
            <a:pPr lvl="1" eaLnBrk="1" fontAlgn="auto" hangingPunct="1">
              <a:lnSpc>
                <a:spcPct val="90000"/>
              </a:lnSpc>
              <a:spcAft>
                <a:spcPts val="0"/>
              </a:spcAft>
              <a:buFont typeface="Arial" charset="0"/>
              <a:buChar char="•"/>
              <a:defRPr/>
            </a:pPr>
            <a:r>
              <a:rPr lang="ru-RU" dirty="0" smtClean="0">
                <a:latin typeface="+mj-lt"/>
              </a:rPr>
              <a:t>Для анализа доказательств и правильного их толкования</a:t>
            </a:r>
            <a:endParaRPr lang="en-GB" dirty="0" smtClean="0">
              <a:latin typeface="+mj-lt"/>
            </a:endParaRPr>
          </a:p>
          <a:p>
            <a:pPr lvl="1" eaLnBrk="1" fontAlgn="auto" hangingPunct="1">
              <a:lnSpc>
                <a:spcPct val="90000"/>
              </a:lnSpc>
              <a:spcAft>
                <a:spcPts val="0"/>
              </a:spcAft>
              <a:buFont typeface="Arial" charset="0"/>
              <a:buChar char="•"/>
              <a:defRPr/>
            </a:pPr>
            <a:r>
              <a:rPr lang="ru-RU" dirty="0" smtClean="0">
                <a:latin typeface="+mj-lt"/>
              </a:rPr>
              <a:t>Во время расследования и на этапе судебного процесса</a:t>
            </a:r>
            <a:endParaRPr lang="en-GB" dirty="0">
              <a:latin typeface="+mj-lt"/>
            </a:endParaRPr>
          </a:p>
        </p:txBody>
      </p:sp>
      <p:sp>
        <p:nvSpPr>
          <p:cNvPr id="11267" name="Title 1"/>
          <p:cNvSpPr>
            <a:spLocks noGrp="1"/>
          </p:cNvSpPr>
          <p:nvPr>
            <p:ph type="title"/>
          </p:nvPr>
        </p:nvSpPr>
        <p:spPr/>
        <p:txBody>
          <a:bodyPr/>
          <a:lstStyle/>
          <a:p>
            <a:pPr eaLnBrk="1" hangingPunct="1"/>
            <a:r>
              <a:rPr lang="ru-RU" altLang="ru-RU" b="1" smtClean="0"/>
              <a:t>Электронные доказательства</a:t>
            </a:r>
            <a:endParaRPr lang="en-US" altLang="ru-RU" b="1"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 2"/>
          <p:cNvGrpSpPr>
            <a:grpSpLocks noChangeAspect="1"/>
          </p:cNvGrpSpPr>
          <p:nvPr/>
        </p:nvGrpSpPr>
        <p:grpSpPr bwMode="auto">
          <a:xfrm>
            <a:off x="2828925" y="457200"/>
            <a:ext cx="3673475" cy="5976938"/>
            <a:chOff x="1338" y="255"/>
            <a:chExt cx="3192" cy="3900"/>
          </a:xfrm>
        </p:grpSpPr>
        <p:sp>
          <p:nvSpPr>
            <p:cNvPr id="12293"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fr-FR"/>
            </a:p>
          </p:txBody>
        </p:sp>
        <p:sp>
          <p:nvSpPr>
            <p:cNvPr id="6" name="AutoShape 4"/>
            <p:cNvSpPr>
              <a:spLocks noChangeArrowheads="1"/>
            </p:cNvSpPr>
            <p:nvPr/>
          </p:nvSpPr>
          <p:spPr bwMode="auto">
            <a:xfrm>
              <a:off x="1338" y="526"/>
              <a:ext cx="3188" cy="3618"/>
            </a:xfrm>
            <a:prstGeom prst="roundRect">
              <a:avLst>
                <a:gd name="adj" fmla="val 2463"/>
              </a:avLst>
            </a:prstGeom>
            <a:solidFill>
              <a:schemeClr val="accent2">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12295"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altLang="ru-RU"/>
            </a:p>
          </p:txBody>
        </p:sp>
        <p:sp>
          <p:nvSpPr>
            <p:cNvPr id="8"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12297"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altLang="ru-RU"/>
            </a:p>
          </p:txBody>
        </p:sp>
        <p:sp>
          <p:nvSpPr>
            <p:cNvPr id="12298"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fr-FR"/>
            </a:p>
          </p:txBody>
        </p:sp>
        <p:sp>
          <p:nvSpPr>
            <p:cNvPr id="12299"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fr-FR"/>
            </a:p>
          </p:txBody>
        </p:sp>
        <p:sp>
          <p:nvSpPr>
            <p:cNvPr id="12300"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fr-FR"/>
            </a:p>
          </p:txBody>
        </p:sp>
        <p:sp>
          <p:nvSpPr>
            <p:cNvPr id="12301"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fr-FR"/>
            </a:p>
          </p:txBody>
        </p:sp>
        <p:sp>
          <p:nvSpPr>
            <p:cNvPr id="12302"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fr-FR"/>
            </a:p>
          </p:txBody>
        </p:sp>
        <p:sp>
          <p:nvSpPr>
            <p:cNvPr id="12303"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fr-FR"/>
            </a:p>
          </p:txBody>
        </p:sp>
        <p:sp>
          <p:nvSpPr>
            <p:cNvPr id="12304"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fr-FR"/>
            </a:p>
          </p:txBody>
        </p:sp>
        <p:sp>
          <p:nvSpPr>
            <p:cNvPr id="12305"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fr-FR"/>
            </a:p>
          </p:txBody>
        </p:sp>
        <p:sp>
          <p:nvSpPr>
            <p:cNvPr id="12306"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altLang="ru-RU"/>
            </a:p>
          </p:txBody>
        </p:sp>
        <p:sp>
          <p:nvSpPr>
            <p:cNvPr id="12307"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altLang="ru-RU"/>
            </a:p>
          </p:txBody>
        </p:sp>
        <p:sp>
          <p:nvSpPr>
            <p:cNvPr id="12308"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altLang="ru-RU"/>
            </a:p>
          </p:txBody>
        </p:sp>
        <p:sp>
          <p:nvSpPr>
            <p:cNvPr id="12309"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altLang="ru-RU"/>
            </a:p>
          </p:txBody>
        </p:sp>
        <p:sp>
          <p:nvSpPr>
            <p:cNvPr id="12310"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altLang="ru-RU"/>
            </a:p>
          </p:txBody>
        </p:sp>
        <p:sp>
          <p:nvSpPr>
            <p:cNvPr id="12311"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altLang="ru-RU"/>
            </a:p>
          </p:txBody>
        </p:sp>
        <p:sp>
          <p:nvSpPr>
            <p:cNvPr id="12312"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altLang="ru-RU"/>
            </a:p>
          </p:txBody>
        </p:sp>
        <p:sp>
          <p:nvSpPr>
            <p:cNvPr id="12313"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altLang="ru-RU"/>
            </a:p>
          </p:txBody>
        </p:sp>
        <p:sp>
          <p:nvSpPr>
            <p:cNvPr id="12314"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altLang="ru-RU"/>
            </a:p>
          </p:txBody>
        </p:sp>
        <p:sp>
          <p:nvSpPr>
            <p:cNvPr id="12315"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altLang="ru-RU"/>
            </a:p>
          </p:txBody>
        </p:sp>
        <p:sp>
          <p:nvSpPr>
            <p:cNvPr id="12316"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altLang="ru-RU"/>
            </a:p>
          </p:txBody>
        </p:sp>
        <p:sp>
          <p:nvSpPr>
            <p:cNvPr id="12317"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altLang="ru-RU"/>
            </a:p>
          </p:txBody>
        </p:sp>
        <p:sp>
          <p:nvSpPr>
            <p:cNvPr id="12318"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altLang="ru-RU"/>
            </a:p>
          </p:txBody>
        </p:sp>
        <p:sp>
          <p:nvSpPr>
            <p:cNvPr id="12319"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altLang="ru-RU"/>
            </a:p>
          </p:txBody>
        </p:sp>
        <p:sp>
          <p:nvSpPr>
            <p:cNvPr id="12320"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altLang="ru-RU"/>
            </a:p>
          </p:txBody>
        </p:sp>
        <p:sp>
          <p:nvSpPr>
            <p:cNvPr id="12321"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altLang="ru-RU"/>
            </a:p>
          </p:txBody>
        </p:sp>
        <p:sp>
          <p:nvSpPr>
            <p:cNvPr id="12322"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fr-FR"/>
            </a:p>
          </p:txBody>
        </p:sp>
        <p:sp>
          <p:nvSpPr>
            <p:cNvPr id="12323"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altLang="ru-RU"/>
            </a:p>
          </p:txBody>
        </p:sp>
        <p:sp>
          <p:nvSpPr>
            <p:cNvPr id="12324"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fr-FR"/>
            </a:p>
          </p:txBody>
        </p:sp>
        <p:sp>
          <p:nvSpPr>
            <p:cNvPr id="12325"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12326"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altLang="ru-RU"/>
            </a:p>
          </p:txBody>
        </p:sp>
        <p:sp>
          <p:nvSpPr>
            <p:cNvPr id="12327"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12328"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altLang="ru-RU"/>
            </a:p>
          </p:txBody>
        </p:sp>
        <p:sp>
          <p:nvSpPr>
            <p:cNvPr id="12329"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altLang="ru-RU"/>
            </a:p>
          </p:txBody>
        </p:sp>
        <p:sp>
          <p:nvSpPr>
            <p:cNvPr id="12330"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altLang="ru-RU"/>
            </a:p>
          </p:txBody>
        </p:sp>
        <p:sp>
          <p:nvSpPr>
            <p:cNvPr id="12331"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12332"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altLang="ru-RU"/>
            </a:p>
          </p:txBody>
        </p:sp>
        <p:sp>
          <p:nvSpPr>
            <p:cNvPr id="12333"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altLang="ru-RU"/>
            </a:p>
          </p:txBody>
        </p:sp>
        <p:sp>
          <p:nvSpPr>
            <p:cNvPr id="12334"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altLang="ru-RU"/>
            </a:p>
          </p:txBody>
        </p:sp>
        <p:sp>
          <p:nvSpPr>
            <p:cNvPr id="12335"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12336"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altLang="ru-RU"/>
            </a:p>
          </p:txBody>
        </p:sp>
      </p:grpSp>
      <p:sp>
        <p:nvSpPr>
          <p:cNvPr id="12291" name="TextBox 48"/>
          <p:cNvSpPr txBox="1">
            <a:spLocks noChangeArrowheads="1"/>
          </p:cNvSpPr>
          <p:nvPr/>
        </p:nvSpPr>
        <p:spPr bwMode="auto">
          <a:xfrm>
            <a:off x="3144838" y="3146425"/>
            <a:ext cx="3068637" cy="1476375"/>
          </a:xfrm>
          <a:prstGeom prst="rect">
            <a:avLst/>
          </a:prstGeom>
          <a:noFill/>
          <a:ln w="9525">
            <a:noFill/>
            <a:miter lim="800000"/>
            <a:headEnd/>
            <a:tailEnd/>
          </a:ln>
        </p:spPr>
        <p:txBody>
          <a:bodyPr>
            <a:spAutoFit/>
          </a:bodyPr>
          <a:lstStyle/>
          <a:p>
            <a:pPr algn="ctr"/>
            <a:r>
              <a:rPr lang="ru-RU" altLang="ru-RU" sz="3000" b="1"/>
              <a:t>ИСТОЧНИКИ И ТИПЫ ДОКАЗАТЕЛЬСТВ</a:t>
            </a:r>
            <a:endParaRPr lang="en-US" altLang="ru-RU" sz="3000" b="1"/>
          </a:p>
        </p:txBody>
      </p:sp>
      <p:sp>
        <p:nvSpPr>
          <p:cNvPr id="50" name="Slide Number Placeholder 49"/>
          <p:cNvSpPr>
            <a:spLocks noGrp="1"/>
          </p:cNvSpPr>
          <p:nvPr>
            <p:ph type="sldNum" sz="quarter" idx="12"/>
          </p:nvPr>
        </p:nvSpPr>
        <p:spPr/>
        <p:txBody>
          <a:bodyPr/>
          <a:lstStyle/>
          <a:p>
            <a:pPr>
              <a:defRPr/>
            </a:pPr>
            <a:fld id="{822A9259-6D7D-4833-A8F4-E7233705FEA9}" type="slidenum">
              <a:rPr lang="en-US"/>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ru-RU" b="1" dirty="0" smtClean="0"/>
              <a:t>Источники и типы электронных доказательств</a:t>
            </a:r>
            <a:endParaRPr lang="en-US" b="1" dirty="0"/>
          </a:p>
        </p:txBody>
      </p:sp>
      <p:sp>
        <p:nvSpPr>
          <p:cNvPr id="13315" name="Content Placeholder 2"/>
          <p:cNvSpPr>
            <a:spLocks noGrp="1"/>
          </p:cNvSpPr>
          <p:nvPr>
            <p:ph idx="1"/>
          </p:nvPr>
        </p:nvSpPr>
        <p:spPr/>
        <p:txBody>
          <a:bodyPr/>
          <a:lstStyle/>
          <a:p>
            <a:pPr eaLnBrk="1" hangingPunct="1"/>
            <a:r>
              <a:rPr lang="ru-RU" altLang="ru-RU" b="1" smtClean="0"/>
              <a:t>Источники</a:t>
            </a:r>
            <a:endParaRPr lang="en-US" altLang="ru-RU" b="1" smtClean="0"/>
          </a:p>
          <a:p>
            <a:pPr lvl="1" eaLnBrk="1" hangingPunct="1"/>
            <a:r>
              <a:rPr lang="ru-RU" altLang="ru-RU" smtClean="0"/>
              <a:t>Любое электронное устройство</a:t>
            </a:r>
            <a:endParaRPr lang="en-US" altLang="ru-RU" smtClean="0"/>
          </a:p>
          <a:p>
            <a:pPr eaLnBrk="1" hangingPunct="1"/>
            <a:r>
              <a:rPr lang="ru-RU" altLang="ru-RU" b="1" smtClean="0"/>
              <a:t>Типы</a:t>
            </a:r>
            <a:endParaRPr lang="en-US" altLang="ru-RU" b="1" smtClean="0"/>
          </a:p>
          <a:p>
            <a:pPr lvl="1" eaLnBrk="1" hangingPunct="1"/>
            <a:r>
              <a:rPr lang="ru-RU" altLang="ru-RU" smtClean="0"/>
              <a:t>Статистические данные («мертвый ящик»)</a:t>
            </a:r>
            <a:endParaRPr lang="en-US" altLang="ru-RU" smtClean="0"/>
          </a:p>
          <a:p>
            <a:pPr lvl="1" eaLnBrk="1" hangingPunct="1"/>
            <a:r>
              <a:rPr lang="ru-RU" altLang="ru-RU" smtClean="0"/>
              <a:t>Живые данные (память и серверы</a:t>
            </a:r>
            <a:r>
              <a:rPr lang="en-US" altLang="ru-RU" smtClean="0"/>
              <a:t>)</a:t>
            </a:r>
          </a:p>
          <a:p>
            <a:pPr lvl="1" eaLnBrk="1" hangingPunct="1"/>
            <a:r>
              <a:rPr lang="ru-RU" altLang="ru-RU" smtClean="0"/>
              <a:t>Интернет-данные</a:t>
            </a:r>
            <a:endParaRPr lang="en-US" altLang="ru-RU"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p:cNvSpPr>
          <p:nvPr>
            <p:ph type="title"/>
          </p:nvPr>
        </p:nvSpPr>
        <p:spPr>
          <a:xfrm>
            <a:off x="457200" y="274638"/>
            <a:ext cx="8229600" cy="941387"/>
          </a:xfrm>
        </p:spPr>
        <p:txBody>
          <a:bodyPr rtlCol="0">
            <a:normAutofit fontScale="90000"/>
          </a:bodyPr>
          <a:lstStyle/>
          <a:p>
            <a:pPr eaLnBrk="1" fontAlgn="auto" hangingPunct="1">
              <a:spcAft>
                <a:spcPts val="0"/>
              </a:spcAft>
              <a:defRPr/>
            </a:pPr>
            <a:r>
              <a:rPr lang="ru-RU" b="1" dirty="0" smtClean="0"/>
              <a:t>Характеристики </a:t>
            </a:r>
            <a:br>
              <a:rPr lang="ru-RU" b="1" dirty="0" smtClean="0"/>
            </a:br>
            <a:r>
              <a:rPr lang="ru-RU" b="1" dirty="0" smtClean="0"/>
              <a:t>электронных доказательств</a:t>
            </a:r>
            <a:endParaRPr lang="en-GB" b="1" dirty="0" smtClean="0"/>
          </a:p>
        </p:txBody>
      </p:sp>
      <p:sp>
        <p:nvSpPr>
          <p:cNvPr id="19458" name="Rectangle 3"/>
          <p:cNvSpPr>
            <a:spLocks noGrp="1"/>
          </p:cNvSpPr>
          <p:nvPr>
            <p:ph type="body" idx="1"/>
          </p:nvPr>
        </p:nvSpPr>
        <p:spPr>
          <a:xfrm>
            <a:off x="457200" y="1362075"/>
            <a:ext cx="8229600" cy="5357813"/>
          </a:xfrm>
        </p:spPr>
        <p:txBody>
          <a:bodyPr rtlCol="0">
            <a:normAutofit fontScale="92500"/>
          </a:bodyPr>
          <a:lstStyle/>
          <a:p>
            <a:pPr eaLnBrk="1" fontAlgn="auto" hangingPunct="1">
              <a:lnSpc>
                <a:spcPts val="2800"/>
              </a:lnSpc>
              <a:spcBef>
                <a:spcPts val="0"/>
              </a:spcBef>
              <a:spcAft>
                <a:spcPts val="600"/>
              </a:spcAft>
              <a:buFont typeface="Arial"/>
              <a:buChar char="•"/>
              <a:defRPr/>
            </a:pPr>
            <a:r>
              <a:rPr lang="ru-RU" sz="2800" b="1" dirty="0" smtClean="0"/>
              <a:t>Неустойчивость</a:t>
            </a:r>
            <a:endParaRPr lang="en-GB" sz="2800" b="1" dirty="0" smtClean="0"/>
          </a:p>
          <a:p>
            <a:pPr lvl="1" eaLnBrk="1" fontAlgn="auto" hangingPunct="1">
              <a:lnSpc>
                <a:spcPts val="2800"/>
              </a:lnSpc>
              <a:spcBef>
                <a:spcPts val="0"/>
              </a:spcBef>
              <a:spcAft>
                <a:spcPts val="600"/>
              </a:spcAft>
              <a:buFont typeface="Arial"/>
              <a:buChar char="–"/>
              <a:defRPr/>
            </a:pPr>
            <a:r>
              <a:rPr lang="ru-RU" sz="2400" dirty="0" smtClean="0"/>
              <a:t>Могут быть легко стерты, изменены, подвергнуты манипуляциям, искажены или повреждены</a:t>
            </a:r>
            <a:endParaRPr lang="en-GB" sz="2400" b="1" dirty="0" smtClean="0"/>
          </a:p>
          <a:p>
            <a:pPr lvl="1" eaLnBrk="1" fontAlgn="auto" hangingPunct="1">
              <a:lnSpc>
                <a:spcPts val="2800"/>
              </a:lnSpc>
              <a:spcBef>
                <a:spcPts val="0"/>
              </a:spcBef>
              <a:spcAft>
                <a:spcPts val="600"/>
              </a:spcAft>
              <a:buFont typeface="Arial"/>
              <a:buChar char="–"/>
              <a:defRPr/>
            </a:pPr>
            <a:r>
              <a:rPr lang="ru-RU" sz="2400" dirty="0" smtClean="0"/>
              <a:t>Могут не быть доступными в течение длительного времени</a:t>
            </a:r>
            <a:endParaRPr lang="en-GB" sz="2400" dirty="0" smtClean="0"/>
          </a:p>
          <a:p>
            <a:pPr eaLnBrk="1" fontAlgn="auto" hangingPunct="1">
              <a:lnSpc>
                <a:spcPts val="2800"/>
              </a:lnSpc>
              <a:spcBef>
                <a:spcPts val="0"/>
              </a:spcBef>
              <a:spcAft>
                <a:spcPts val="600"/>
              </a:spcAft>
              <a:buFont typeface="Arial"/>
              <a:buChar char="•"/>
              <a:defRPr/>
            </a:pPr>
            <a:r>
              <a:rPr lang="ru-RU" sz="2800" b="1" dirty="0" smtClean="0"/>
              <a:t>Характер</a:t>
            </a:r>
            <a:endParaRPr lang="en-GB" sz="2800" b="1" dirty="0" smtClean="0"/>
          </a:p>
          <a:p>
            <a:pPr lvl="1" eaLnBrk="1" fontAlgn="auto" hangingPunct="1">
              <a:lnSpc>
                <a:spcPts val="2800"/>
              </a:lnSpc>
              <a:spcBef>
                <a:spcPts val="0"/>
              </a:spcBef>
              <a:spcAft>
                <a:spcPts val="600"/>
              </a:spcAft>
              <a:buFont typeface="Arial"/>
              <a:buChar char="–"/>
              <a:defRPr/>
            </a:pPr>
            <a:r>
              <a:rPr lang="ru-RU" sz="2400" dirty="0" smtClean="0"/>
              <a:t>Невидимы для невооруженного взгляда</a:t>
            </a:r>
            <a:endParaRPr lang="en-GB" sz="2400" dirty="0" smtClean="0"/>
          </a:p>
          <a:p>
            <a:pPr lvl="1" eaLnBrk="1" fontAlgn="auto" hangingPunct="1">
              <a:lnSpc>
                <a:spcPts val="2800"/>
              </a:lnSpc>
              <a:spcBef>
                <a:spcPts val="0"/>
              </a:spcBef>
              <a:spcAft>
                <a:spcPts val="600"/>
              </a:spcAft>
              <a:buFont typeface="Arial"/>
              <a:buChar char="–"/>
              <a:defRPr/>
            </a:pPr>
            <a:r>
              <a:rPr lang="ru-RU" sz="2400" dirty="0" smtClean="0"/>
              <a:t>Трудно аутентифицировать </a:t>
            </a:r>
            <a:endParaRPr lang="en-GB" sz="2400" dirty="0" smtClean="0"/>
          </a:p>
          <a:p>
            <a:pPr lvl="1" eaLnBrk="1" fontAlgn="auto" hangingPunct="1">
              <a:lnSpc>
                <a:spcPts val="2800"/>
              </a:lnSpc>
              <a:spcBef>
                <a:spcPts val="0"/>
              </a:spcBef>
              <a:spcAft>
                <a:spcPts val="600"/>
              </a:spcAft>
              <a:buFont typeface="Arial"/>
              <a:buChar char="–"/>
              <a:defRPr/>
            </a:pPr>
            <a:r>
              <a:rPr lang="ru-RU" sz="2400" dirty="0" smtClean="0"/>
              <a:t>Могут требовать специальных навыков для доступа</a:t>
            </a:r>
            <a:endParaRPr lang="en-GB" sz="2400" dirty="0" smtClean="0"/>
          </a:p>
          <a:p>
            <a:pPr lvl="1" eaLnBrk="1" fontAlgn="auto" hangingPunct="1">
              <a:lnSpc>
                <a:spcPts val="2800"/>
              </a:lnSpc>
              <a:spcBef>
                <a:spcPts val="0"/>
              </a:spcBef>
              <a:spcAft>
                <a:spcPts val="600"/>
              </a:spcAft>
              <a:buFont typeface="Arial"/>
              <a:buChar char="–"/>
              <a:defRPr/>
            </a:pPr>
            <a:r>
              <a:rPr lang="ru-RU" sz="2400" dirty="0" smtClean="0"/>
              <a:t>Могут требовать экспертных оценок для толкования</a:t>
            </a:r>
            <a:endParaRPr lang="en-GB" sz="2400" b="1" dirty="0" smtClean="0"/>
          </a:p>
          <a:p>
            <a:pPr lvl="1" eaLnBrk="1" fontAlgn="auto" hangingPunct="1">
              <a:lnSpc>
                <a:spcPts val="2800"/>
              </a:lnSpc>
              <a:spcBef>
                <a:spcPts val="0"/>
              </a:spcBef>
              <a:spcAft>
                <a:spcPts val="600"/>
              </a:spcAft>
              <a:buFont typeface="Arial"/>
              <a:buChar char="–"/>
              <a:defRPr/>
            </a:pPr>
            <a:r>
              <a:rPr lang="ru-RU" sz="2400" dirty="0" smtClean="0"/>
              <a:t>Могут требовать применения принуждения для получения и доступа или же пользование может быть ограниченным</a:t>
            </a:r>
            <a:endParaRPr lang="en-GB" sz="2400" dirty="0" smtClean="0"/>
          </a:p>
          <a:p>
            <a:pPr eaLnBrk="1" fontAlgn="auto" hangingPunct="1">
              <a:lnSpc>
                <a:spcPts val="2300"/>
              </a:lnSpc>
              <a:spcBef>
                <a:spcPts val="0"/>
              </a:spcBef>
              <a:spcAft>
                <a:spcPts val="600"/>
              </a:spcAft>
              <a:buFont typeface="Arial"/>
              <a:buChar char="•"/>
              <a:defRPr/>
            </a:pPr>
            <a:endParaRPr lang="en-GB" sz="20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a:xfrm>
            <a:off x="457200" y="1671638"/>
            <a:ext cx="8229600" cy="5033962"/>
          </a:xfrm>
        </p:spPr>
        <p:txBody>
          <a:bodyPr/>
          <a:lstStyle/>
          <a:p>
            <a:pPr eaLnBrk="1" hangingPunct="1">
              <a:lnSpc>
                <a:spcPts val="2400"/>
              </a:lnSpc>
              <a:spcBef>
                <a:spcPct val="0"/>
              </a:spcBef>
              <a:spcAft>
                <a:spcPts val="600"/>
              </a:spcAft>
            </a:pPr>
            <a:r>
              <a:rPr lang="ru-RU" altLang="ru-RU" sz="2200" b="1" dirty="0" smtClean="0"/>
              <a:t>Место расположения</a:t>
            </a:r>
            <a:endParaRPr lang="en-GB" altLang="ru-RU" sz="2200" b="1" dirty="0" smtClean="0"/>
          </a:p>
          <a:p>
            <a:pPr lvl="1" eaLnBrk="1" hangingPunct="1">
              <a:lnSpc>
                <a:spcPts val="2400"/>
              </a:lnSpc>
              <a:spcBef>
                <a:spcPct val="0"/>
              </a:spcBef>
              <a:spcAft>
                <a:spcPts val="600"/>
              </a:spcAft>
            </a:pPr>
            <a:r>
              <a:rPr lang="ru-RU" altLang="ru-RU" sz="1900" dirty="0" smtClean="0"/>
              <a:t>Могут быть непосредственно связаны с недоказательным материалом</a:t>
            </a:r>
            <a:endParaRPr lang="en-GB" altLang="ru-RU" sz="1900" dirty="0" smtClean="0"/>
          </a:p>
          <a:p>
            <a:pPr lvl="1" eaLnBrk="1" hangingPunct="1">
              <a:lnSpc>
                <a:spcPts val="2400"/>
              </a:lnSpc>
              <a:spcBef>
                <a:spcPct val="0"/>
              </a:spcBef>
              <a:spcAft>
                <a:spcPts val="600"/>
              </a:spcAft>
            </a:pPr>
            <a:r>
              <a:rPr lang="ru-RU" altLang="ru-RU" sz="1900" dirty="0" smtClean="0"/>
              <a:t>Могут находиться вне юрисдикции</a:t>
            </a:r>
            <a:endParaRPr lang="en-GB" altLang="ru-RU" sz="1900" dirty="0" smtClean="0"/>
          </a:p>
          <a:p>
            <a:pPr eaLnBrk="1" hangingPunct="1">
              <a:lnSpc>
                <a:spcPts val="2400"/>
              </a:lnSpc>
              <a:spcBef>
                <a:spcPct val="0"/>
              </a:spcBef>
              <a:spcAft>
                <a:spcPts val="600"/>
              </a:spcAft>
            </a:pPr>
            <a:r>
              <a:rPr lang="ru-RU" altLang="ru-RU" sz="2200" b="1" dirty="0" smtClean="0"/>
              <a:t>Объем</a:t>
            </a:r>
            <a:endParaRPr lang="en-GB" altLang="ru-RU" sz="2200" b="1" dirty="0" smtClean="0"/>
          </a:p>
          <a:p>
            <a:pPr lvl="1" eaLnBrk="1" hangingPunct="1">
              <a:lnSpc>
                <a:spcPts val="2400"/>
              </a:lnSpc>
              <a:spcBef>
                <a:spcPct val="0"/>
              </a:spcBef>
              <a:spcAft>
                <a:spcPts val="600"/>
              </a:spcAft>
            </a:pPr>
            <a:r>
              <a:rPr lang="ru-RU" altLang="ru-RU" sz="1900" dirty="0" smtClean="0"/>
              <a:t>Определение доказательного материала</a:t>
            </a:r>
            <a:endParaRPr lang="en-GB" altLang="ru-RU" sz="1900" dirty="0" smtClean="0"/>
          </a:p>
          <a:p>
            <a:pPr lvl="1" eaLnBrk="1" hangingPunct="1">
              <a:lnSpc>
                <a:spcPts val="2400"/>
              </a:lnSpc>
              <a:spcBef>
                <a:spcPct val="0"/>
              </a:spcBef>
              <a:spcAft>
                <a:spcPts val="600"/>
              </a:spcAft>
            </a:pPr>
            <a:r>
              <a:rPr lang="ru-RU" altLang="ru-RU" sz="1900" dirty="0" smtClean="0"/>
              <a:t>Определение неиспользованного материала</a:t>
            </a:r>
            <a:endParaRPr lang="en-GB" altLang="ru-RU" sz="1900" dirty="0" smtClean="0"/>
          </a:p>
          <a:p>
            <a:pPr eaLnBrk="1" hangingPunct="1">
              <a:lnSpc>
                <a:spcPts val="2400"/>
              </a:lnSpc>
              <a:spcBef>
                <a:spcPct val="0"/>
              </a:spcBef>
              <a:spcAft>
                <a:spcPts val="600"/>
              </a:spcAft>
            </a:pPr>
            <a:r>
              <a:rPr lang="ru-RU" altLang="ru-RU" sz="2500" b="1" dirty="0" smtClean="0"/>
              <a:t>Вопросы</a:t>
            </a:r>
            <a:endParaRPr lang="en-GB" altLang="ru-RU" sz="2500" b="1" dirty="0" smtClean="0"/>
          </a:p>
          <a:p>
            <a:pPr lvl="1" eaLnBrk="1" hangingPunct="1">
              <a:lnSpc>
                <a:spcPts val="2400"/>
              </a:lnSpc>
              <a:spcBef>
                <a:spcPct val="0"/>
              </a:spcBef>
              <a:spcAft>
                <a:spcPts val="600"/>
              </a:spcAft>
            </a:pPr>
            <a:r>
              <a:rPr lang="ru-RU" altLang="ru-RU" sz="1900" dirty="0" smtClean="0"/>
              <a:t>Показания с чужих слов</a:t>
            </a:r>
            <a:endParaRPr lang="en-GB" altLang="ru-RU" sz="1900" dirty="0" smtClean="0"/>
          </a:p>
          <a:p>
            <a:pPr lvl="1" eaLnBrk="1" hangingPunct="1">
              <a:lnSpc>
                <a:spcPts val="2400"/>
              </a:lnSpc>
              <a:spcBef>
                <a:spcPct val="0"/>
              </a:spcBef>
              <a:spcAft>
                <a:spcPts val="600"/>
              </a:spcAft>
            </a:pPr>
            <a:r>
              <a:rPr lang="ru-RU" altLang="ru-RU" sz="1900" dirty="0" smtClean="0"/>
              <a:t>Записи, связанные с бизнесом</a:t>
            </a:r>
            <a:endParaRPr lang="en-GB" altLang="ru-RU" sz="1900" dirty="0" smtClean="0"/>
          </a:p>
          <a:p>
            <a:pPr lvl="1" eaLnBrk="1" hangingPunct="1">
              <a:lnSpc>
                <a:spcPts val="2400"/>
              </a:lnSpc>
              <a:spcBef>
                <a:spcPct val="0"/>
              </a:spcBef>
              <a:spcAft>
                <a:spcPts val="600"/>
              </a:spcAft>
            </a:pPr>
            <a:r>
              <a:rPr lang="ru-RU" altLang="ru-RU" sz="1900" dirty="0" smtClean="0"/>
              <a:t>Автоматическая обработка</a:t>
            </a:r>
            <a:endParaRPr lang="en-GB" altLang="ru-RU" sz="1900" dirty="0" smtClean="0"/>
          </a:p>
          <a:p>
            <a:pPr lvl="1" eaLnBrk="1" hangingPunct="1">
              <a:lnSpc>
                <a:spcPts val="2400"/>
              </a:lnSpc>
              <a:spcBef>
                <a:spcPct val="0"/>
              </a:spcBef>
              <a:spcAft>
                <a:spcPts val="600"/>
              </a:spcAft>
            </a:pPr>
            <a:r>
              <a:rPr lang="ru-RU" altLang="ru-RU" sz="1900" dirty="0" smtClean="0"/>
              <a:t>Переплетенные доказательства</a:t>
            </a:r>
            <a:endParaRPr lang="en-GB" altLang="ru-RU" sz="1900" dirty="0" smtClean="0"/>
          </a:p>
          <a:p>
            <a:pPr lvl="1" eaLnBrk="1" hangingPunct="1">
              <a:lnSpc>
                <a:spcPts val="2400"/>
              </a:lnSpc>
              <a:spcBef>
                <a:spcPct val="0"/>
              </a:spcBef>
              <a:spcAft>
                <a:spcPts val="600"/>
              </a:spcAft>
            </a:pPr>
            <a:r>
              <a:rPr lang="ru-RU" altLang="ru-RU" sz="1900" dirty="0" smtClean="0"/>
              <a:t>Свидетельства экспертов</a:t>
            </a:r>
            <a:endParaRPr lang="en-GB" altLang="ru-RU" sz="1900" dirty="0" smtClean="0"/>
          </a:p>
        </p:txBody>
      </p:sp>
      <p:sp>
        <p:nvSpPr>
          <p:cNvPr id="4" name="Rectangle 2"/>
          <p:cNvSpPr>
            <a:spLocks noGrp="1"/>
          </p:cNvSpPr>
          <p:nvPr>
            <p:ph type="title"/>
          </p:nvPr>
        </p:nvSpPr>
        <p:spPr>
          <a:xfrm>
            <a:off x="457200" y="274638"/>
            <a:ext cx="8229600" cy="941387"/>
          </a:xfrm>
        </p:spPr>
        <p:txBody>
          <a:bodyPr rtlCol="0">
            <a:normAutofit fontScale="90000"/>
          </a:bodyPr>
          <a:lstStyle/>
          <a:p>
            <a:pPr eaLnBrk="1" fontAlgn="auto" hangingPunct="1">
              <a:spcAft>
                <a:spcPts val="0"/>
              </a:spcAft>
              <a:defRPr/>
            </a:pPr>
            <a:r>
              <a:rPr lang="ru-RU" b="1" dirty="0" smtClean="0"/>
              <a:t>Характеристики электронных доказательств</a:t>
            </a:r>
            <a:endParaRPr lang="en-GB" b="1"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6387" name="TextBox 4"/>
          <p:cNvSpPr txBox="1">
            <a:spLocks noChangeArrowheads="1"/>
          </p:cNvSpPr>
          <p:nvPr/>
        </p:nvSpPr>
        <p:spPr bwMode="auto">
          <a:xfrm>
            <a:off x="3167063" y="4500563"/>
            <a:ext cx="2841625" cy="923925"/>
          </a:xfrm>
          <a:prstGeom prst="rect">
            <a:avLst/>
          </a:prstGeom>
          <a:noFill/>
          <a:ln w="9525">
            <a:noFill/>
            <a:miter lim="800000"/>
            <a:headEnd/>
            <a:tailEnd/>
          </a:ln>
        </p:spPr>
        <p:txBody>
          <a:bodyPr wrap="none">
            <a:spAutoFit/>
          </a:bodyPr>
          <a:lstStyle/>
          <a:p>
            <a:r>
              <a:rPr lang="ru-RU" altLang="ru-RU" sz="5400" b="1"/>
              <a:t>Вопросы</a:t>
            </a:r>
            <a:endParaRPr lang="en-GB" altLang="ru-RU" sz="5400" b="1"/>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36838"/>
            <a:ext cx="8229600" cy="1268412"/>
          </a:xfrm>
        </p:spPr>
        <p:txBody>
          <a:bodyPr rtlCol="0">
            <a:normAutofit fontScale="90000"/>
          </a:bodyPr>
          <a:lstStyle/>
          <a:p>
            <a:pPr eaLnBrk="1" fontAlgn="auto" hangingPunct="1">
              <a:spcAft>
                <a:spcPts val="0"/>
              </a:spcAft>
              <a:defRPr/>
            </a:pPr>
            <a:r>
              <a:rPr lang="ru-RU" b="1" dirty="0" smtClean="0"/>
              <a:t>Часть два</a:t>
            </a:r>
            <a:r>
              <a:rPr lang="en-GB" b="1" dirty="0" smtClean="0"/>
              <a:t/>
            </a:r>
            <a:br>
              <a:rPr lang="en-GB" b="1" dirty="0" smtClean="0"/>
            </a:br>
            <a:r>
              <a:rPr lang="ru-RU" b="1" dirty="0" smtClean="0"/>
              <a:t>Процедуры и эффективная практика</a:t>
            </a:r>
            <a:r>
              <a:rPr lang="en-GB" dirty="0" smtClean="0"/>
              <a:t/>
            </a:r>
            <a:br>
              <a:rPr lang="en-GB" dirty="0" smtClean="0"/>
            </a:br>
            <a:endParaRPr lang="en-US" dirty="0"/>
          </a:p>
        </p:txBody>
      </p:sp>
      <p:pic>
        <p:nvPicPr>
          <p:cNvPr id="17411" name="Picture 3"/>
          <p:cNvPicPr>
            <a:picLocks noGrp="1" noChangeAspect="1" noChangeArrowheads="1"/>
          </p:cNvPicPr>
          <p:nvPr>
            <p:ph sz="quarter" idx="1"/>
          </p:nvPr>
        </p:nvPicPr>
        <p:blipFill>
          <a:blip r:embed="rId3"/>
          <a:srcRect/>
          <a:stretch>
            <a:fillRect/>
          </a:stretch>
        </p:blipFill>
        <p:spPr>
          <a:xfrm>
            <a:off x="6786563" y="4643438"/>
            <a:ext cx="1962150" cy="1766887"/>
          </a:xfrm>
        </p:spPr>
      </p:pic>
      <p:sp>
        <p:nvSpPr>
          <p:cNvPr id="4" name="Slide Number Placeholder 3"/>
          <p:cNvSpPr>
            <a:spLocks noGrp="1"/>
          </p:cNvSpPr>
          <p:nvPr>
            <p:ph type="sldNum" sz="quarter" idx="12"/>
          </p:nvPr>
        </p:nvSpPr>
        <p:spPr/>
        <p:txBody>
          <a:bodyPr/>
          <a:lstStyle/>
          <a:p>
            <a:pPr>
              <a:defRPr/>
            </a:pPr>
            <a:fld id="{8D0ED3CA-4A44-46F3-950D-9617FD42E254}" type="slidenum">
              <a:rPr lang="en-US"/>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Group 2"/>
          <p:cNvGrpSpPr>
            <a:grpSpLocks noChangeAspect="1"/>
          </p:cNvGrpSpPr>
          <p:nvPr/>
        </p:nvGrpSpPr>
        <p:grpSpPr bwMode="auto">
          <a:xfrm>
            <a:off x="2057400" y="490916"/>
            <a:ext cx="5192485" cy="5976938"/>
            <a:chOff x="1338" y="255"/>
            <a:chExt cx="3192" cy="3900"/>
          </a:xfrm>
        </p:grpSpPr>
        <p:sp>
          <p:nvSpPr>
            <p:cNvPr id="18437"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fr-FR"/>
            </a:p>
          </p:txBody>
        </p:sp>
        <p:sp>
          <p:nvSpPr>
            <p:cNvPr id="6" name="AutoShape 4"/>
            <p:cNvSpPr>
              <a:spLocks noChangeArrowheads="1"/>
            </p:cNvSpPr>
            <p:nvPr/>
          </p:nvSpPr>
          <p:spPr bwMode="auto">
            <a:xfrm>
              <a:off x="1338" y="526"/>
              <a:ext cx="3188" cy="3618"/>
            </a:xfrm>
            <a:prstGeom prst="roundRect">
              <a:avLst>
                <a:gd name="adj" fmla="val 2463"/>
              </a:avLst>
            </a:prstGeom>
            <a:solidFill>
              <a:schemeClr val="accent2">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18439"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altLang="ru-RU"/>
            </a:p>
          </p:txBody>
        </p:sp>
        <p:sp>
          <p:nvSpPr>
            <p:cNvPr id="8"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18441"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altLang="ru-RU"/>
            </a:p>
          </p:txBody>
        </p:sp>
        <p:sp>
          <p:nvSpPr>
            <p:cNvPr id="18442"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fr-FR"/>
            </a:p>
          </p:txBody>
        </p:sp>
        <p:sp>
          <p:nvSpPr>
            <p:cNvPr id="18443"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fr-FR"/>
            </a:p>
          </p:txBody>
        </p:sp>
        <p:sp>
          <p:nvSpPr>
            <p:cNvPr id="18444"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fr-FR"/>
            </a:p>
          </p:txBody>
        </p:sp>
        <p:sp>
          <p:nvSpPr>
            <p:cNvPr id="18445"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fr-FR"/>
            </a:p>
          </p:txBody>
        </p:sp>
        <p:sp>
          <p:nvSpPr>
            <p:cNvPr id="18446"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fr-FR"/>
            </a:p>
          </p:txBody>
        </p:sp>
        <p:sp>
          <p:nvSpPr>
            <p:cNvPr id="18447"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fr-FR"/>
            </a:p>
          </p:txBody>
        </p:sp>
        <p:sp>
          <p:nvSpPr>
            <p:cNvPr id="18448"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fr-FR"/>
            </a:p>
          </p:txBody>
        </p:sp>
        <p:sp>
          <p:nvSpPr>
            <p:cNvPr id="18449"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fr-FR"/>
            </a:p>
          </p:txBody>
        </p:sp>
        <p:sp>
          <p:nvSpPr>
            <p:cNvPr id="18450"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altLang="ru-RU"/>
            </a:p>
          </p:txBody>
        </p:sp>
        <p:sp>
          <p:nvSpPr>
            <p:cNvPr id="18451"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altLang="ru-RU"/>
            </a:p>
          </p:txBody>
        </p:sp>
        <p:sp>
          <p:nvSpPr>
            <p:cNvPr id="18452"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altLang="ru-RU"/>
            </a:p>
          </p:txBody>
        </p:sp>
        <p:sp>
          <p:nvSpPr>
            <p:cNvPr id="18453"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altLang="ru-RU"/>
            </a:p>
          </p:txBody>
        </p:sp>
        <p:sp>
          <p:nvSpPr>
            <p:cNvPr id="18454"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altLang="ru-RU"/>
            </a:p>
          </p:txBody>
        </p:sp>
        <p:sp>
          <p:nvSpPr>
            <p:cNvPr id="18455"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altLang="ru-RU"/>
            </a:p>
          </p:txBody>
        </p:sp>
        <p:sp>
          <p:nvSpPr>
            <p:cNvPr id="18456"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altLang="ru-RU"/>
            </a:p>
          </p:txBody>
        </p:sp>
        <p:sp>
          <p:nvSpPr>
            <p:cNvPr id="18457"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altLang="ru-RU"/>
            </a:p>
          </p:txBody>
        </p:sp>
        <p:sp>
          <p:nvSpPr>
            <p:cNvPr id="18458"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altLang="ru-RU"/>
            </a:p>
          </p:txBody>
        </p:sp>
        <p:sp>
          <p:nvSpPr>
            <p:cNvPr id="18459"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altLang="ru-RU"/>
            </a:p>
          </p:txBody>
        </p:sp>
        <p:sp>
          <p:nvSpPr>
            <p:cNvPr id="18460"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altLang="ru-RU"/>
            </a:p>
          </p:txBody>
        </p:sp>
        <p:sp>
          <p:nvSpPr>
            <p:cNvPr id="18461"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altLang="ru-RU"/>
            </a:p>
          </p:txBody>
        </p:sp>
        <p:sp>
          <p:nvSpPr>
            <p:cNvPr id="18462"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altLang="ru-RU"/>
            </a:p>
          </p:txBody>
        </p:sp>
        <p:sp>
          <p:nvSpPr>
            <p:cNvPr id="18463"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altLang="ru-RU"/>
            </a:p>
          </p:txBody>
        </p:sp>
        <p:sp>
          <p:nvSpPr>
            <p:cNvPr id="18464"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altLang="ru-RU"/>
            </a:p>
          </p:txBody>
        </p:sp>
        <p:sp>
          <p:nvSpPr>
            <p:cNvPr id="18465"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altLang="ru-RU"/>
            </a:p>
          </p:txBody>
        </p:sp>
        <p:sp>
          <p:nvSpPr>
            <p:cNvPr id="18466"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fr-FR"/>
            </a:p>
          </p:txBody>
        </p:sp>
        <p:sp>
          <p:nvSpPr>
            <p:cNvPr id="18467"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altLang="ru-RU"/>
            </a:p>
          </p:txBody>
        </p:sp>
        <p:sp>
          <p:nvSpPr>
            <p:cNvPr id="18468"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fr-FR"/>
            </a:p>
          </p:txBody>
        </p:sp>
        <p:sp>
          <p:nvSpPr>
            <p:cNvPr id="18469"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18470"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altLang="ru-RU"/>
            </a:p>
          </p:txBody>
        </p:sp>
        <p:sp>
          <p:nvSpPr>
            <p:cNvPr id="18471"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18472"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altLang="ru-RU"/>
            </a:p>
          </p:txBody>
        </p:sp>
        <p:sp>
          <p:nvSpPr>
            <p:cNvPr id="18473"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altLang="ru-RU"/>
            </a:p>
          </p:txBody>
        </p:sp>
        <p:sp>
          <p:nvSpPr>
            <p:cNvPr id="18474"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altLang="ru-RU"/>
            </a:p>
          </p:txBody>
        </p:sp>
        <p:sp>
          <p:nvSpPr>
            <p:cNvPr id="18475"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18476"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altLang="ru-RU"/>
            </a:p>
          </p:txBody>
        </p:sp>
        <p:sp>
          <p:nvSpPr>
            <p:cNvPr id="18477"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altLang="ru-RU"/>
            </a:p>
          </p:txBody>
        </p:sp>
        <p:sp>
          <p:nvSpPr>
            <p:cNvPr id="18478"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altLang="ru-RU"/>
            </a:p>
          </p:txBody>
        </p:sp>
        <p:sp>
          <p:nvSpPr>
            <p:cNvPr id="18479"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18480"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altLang="ru-RU"/>
            </a:p>
          </p:txBody>
        </p:sp>
      </p:grpSp>
      <p:sp>
        <p:nvSpPr>
          <p:cNvPr id="49" name="TextBox 48"/>
          <p:cNvSpPr txBox="1"/>
          <p:nvPr/>
        </p:nvSpPr>
        <p:spPr>
          <a:xfrm>
            <a:off x="2383971" y="2445671"/>
            <a:ext cx="4506686" cy="2062103"/>
          </a:xfrm>
          <a:prstGeom prst="rect">
            <a:avLst/>
          </a:prstGeom>
          <a:noFill/>
        </p:spPr>
        <p:txBody>
          <a:bodyPr wrap="square">
            <a:spAutoFit/>
          </a:bodyPr>
          <a:lstStyle/>
          <a:p>
            <a:pPr algn="ctr" fontAlgn="auto">
              <a:spcBef>
                <a:spcPts val="0"/>
              </a:spcBef>
              <a:spcAft>
                <a:spcPts val="0"/>
              </a:spcAft>
              <a:defRPr/>
            </a:pPr>
            <a:r>
              <a:rPr lang="ru-RU" sz="3200" b="1" dirty="0" smtClean="0"/>
              <a:t>ВЫЯВЛЕНИЕ, ВЫЕМКА И ОБРАЩЕНИЕ С ЭЛЕКТРОННЫМИ ДОКАЗАТЕЛЬСТВАМИ</a:t>
            </a:r>
            <a:endParaRPr lang="en-US" sz="3200" b="1" dirty="0">
              <a:latin typeface="+mn-lt"/>
              <a:cs typeface="+mn-cs"/>
            </a:endParaRPr>
          </a:p>
        </p:txBody>
      </p:sp>
      <p:sp>
        <p:nvSpPr>
          <p:cNvPr id="50" name="Slide Number Placeholder 49"/>
          <p:cNvSpPr>
            <a:spLocks noGrp="1"/>
          </p:cNvSpPr>
          <p:nvPr>
            <p:ph type="sldNum" sz="quarter" idx="12"/>
          </p:nvPr>
        </p:nvSpPr>
        <p:spPr/>
        <p:txBody>
          <a:bodyPr/>
          <a:lstStyle/>
          <a:p>
            <a:pPr>
              <a:defRPr/>
            </a:pPr>
            <a:fld id="{542550F1-6648-436D-A413-3640A8DE6CC6}" type="slidenum">
              <a:rPr lang="en-US"/>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a:xfrm>
            <a:off x="457200" y="274638"/>
            <a:ext cx="8229600" cy="889000"/>
          </a:xfrm>
        </p:spPr>
        <p:txBody>
          <a:bodyPr rtlCol="0">
            <a:normAutofit fontScale="90000"/>
          </a:bodyPr>
          <a:lstStyle/>
          <a:p>
            <a:pPr eaLnBrk="1" fontAlgn="auto" hangingPunct="1">
              <a:spcAft>
                <a:spcPts val="0"/>
              </a:spcAft>
              <a:defRPr/>
            </a:pPr>
            <a:r>
              <a:rPr lang="ru-RU" b="1" dirty="0" smtClean="0"/>
              <a:t>Выемка электронных доказательств</a:t>
            </a:r>
            <a:endParaRPr lang="en-GB" b="1" dirty="0" smtClean="0"/>
          </a:p>
        </p:txBody>
      </p:sp>
      <p:sp>
        <p:nvSpPr>
          <p:cNvPr id="19459" name="Rectangle 3"/>
          <p:cNvSpPr>
            <a:spLocks noGrp="1"/>
          </p:cNvSpPr>
          <p:nvPr>
            <p:ph type="body" idx="1"/>
          </p:nvPr>
        </p:nvSpPr>
        <p:spPr/>
        <p:txBody>
          <a:bodyPr/>
          <a:lstStyle/>
          <a:p>
            <a:pPr marL="0" indent="0" eaLnBrk="1" hangingPunct="1">
              <a:buFont typeface="Arial" pitchFamily="34" charset="0"/>
              <a:buNone/>
            </a:pPr>
            <a:r>
              <a:rPr lang="ru-RU" altLang="ru-RU" b="1" smtClean="0"/>
              <a:t>Рекомендация </a:t>
            </a:r>
            <a:r>
              <a:rPr lang="en-GB" altLang="ru-RU" smtClean="0"/>
              <a:t>– </a:t>
            </a:r>
            <a:r>
              <a:rPr lang="ru-RU" altLang="ru-RU" smtClean="0"/>
              <a:t>Выемка электронных доказательств</a:t>
            </a:r>
            <a:endParaRPr lang="en-GB" altLang="ru-RU" smtClean="0"/>
          </a:p>
          <a:p>
            <a:pPr marL="0" indent="0" eaLnBrk="1" hangingPunct="1"/>
            <a:r>
              <a:rPr lang="ru-RU" altLang="ru-RU" smtClean="0"/>
              <a:t>Проект ЕС из программы «</a:t>
            </a:r>
            <a:r>
              <a:rPr lang="en-GB" altLang="ru-RU" smtClean="0"/>
              <a:t>Oisin II</a:t>
            </a:r>
            <a:r>
              <a:rPr lang="ru-RU" altLang="ru-RU" smtClean="0"/>
              <a:t>», координируемый Генеральным директоратом по вопросам правосудия и внутренним делам</a:t>
            </a:r>
            <a:endParaRPr lang="en-GB" altLang="ru-RU" smtClean="0"/>
          </a:p>
          <a:p>
            <a:pPr marL="0" indent="0" eaLnBrk="1" hangingPunct="1"/>
            <a:endParaRPr lang="en-GB" altLang="ru-RU" smtClean="0"/>
          </a:p>
          <a:p>
            <a:pPr marL="0" indent="0" eaLnBrk="1" hangingPunct="1"/>
            <a:endParaRPr lang="en-GB" altLang="ru-RU"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46137"/>
          </a:xfrm>
        </p:spPr>
        <p:txBody>
          <a:bodyPr rtlCol="0">
            <a:normAutofit fontScale="90000"/>
          </a:bodyPr>
          <a:lstStyle/>
          <a:p>
            <a:pPr eaLnBrk="1" fontAlgn="auto" hangingPunct="1">
              <a:spcAft>
                <a:spcPts val="0"/>
              </a:spcAft>
              <a:defRPr/>
            </a:pPr>
            <a:r>
              <a:rPr lang="ru-RU" b="1" dirty="0" smtClean="0"/>
              <a:t>Вступление к использованию Руководства</a:t>
            </a:r>
            <a:endParaRPr lang="en-US" b="1" dirty="0"/>
          </a:p>
        </p:txBody>
      </p:sp>
      <p:sp>
        <p:nvSpPr>
          <p:cNvPr id="3" name="Content Placeholder 2"/>
          <p:cNvSpPr>
            <a:spLocks noGrp="1"/>
          </p:cNvSpPr>
          <p:nvPr>
            <p:ph idx="1"/>
          </p:nvPr>
        </p:nvSpPr>
        <p:spPr>
          <a:xfrm>
            <a:off x="457200" y="1639888"/>
            <a:ext cx="8229600" cy="4235450"/>
          </a:xfrm>
        </p:spPr>
        <p:txBody>
          <a:bodyPr rtlCol="0">
            <a:normAutofit fontScale="77500" lnSpcReduction="20000"/>
          </a:bodyPr>
          <a:lstStyle/>
          <a:p>
            <a:pPr marL="447675" indent="-447675" eaLnBrk="1" fontAlgn="auto" hangingPunct="1">
              <a:spcAft>
                <a:spcPts val="0"/>
              </a:spcAft>
              <a:buFont typeface="Arial"/>
              <a:buChar char="•"/>
              <a:defRPr/>
            </a:pPr>
            <a:r>
              <a:rPr lang="ru-RU" dirty="0" smtClean="0"/>
              <a:t>Данное Руководство можно использовать во всех случаях, в которых необходимо производить выемку электронных доказательств </a:t>
            </a:r>
            <a:r>
              <a:rPr lang="en-GB" dirty="0" smtClean="0"/>
              <a:t> </a:t>
            </a:r>
          </a:p>
          <a:p>
            <a:pPr marL="447675" indent="-447675" eaLnBrk="1" fontAlgn="auto" hangingPunct="1">
              <a:spcAft>
                <a:spcPts val="0"/>
              </a:spcAft>
              <a:buFont typeface="Arial"/>
              <a:buChar char="•"/>
              <a:defRPr/>
            </a:pPr>
            <a:r>
              <a:rPr lang="ru-RU" dirty="0" smtClean="0"/>
              <a:t>Каждое государство-член должно принимать во внимание свои собственные юридические документы и нормы при толковании мер, предлагаемых в данном документе. Помимо этого, каждое государство-член должно добавить контактную информацию о своих экспертных подразделениях. </a:t>
            </a:r>
            <a:r>
              <a:rPr lang="en-GB" dirty="0" smtClean="0"/>
              <a:t> </a:t>
            </a:r>
          </a:p>
          <a:p>
            <a:pPr marL="447675" indent="-447675" eaLnBrk="1" fontAlgn="auto" hangingPunct="1">
              <a:spcAft>
                <a:spcPts val="0"/>
              </a:spcAft>
              <a:buFont typeface="Arial"/>
              <a:buChar char="•"/>
              <a:defRPr/>
            </a:pPr>
            <a:r>
              <a:rPr lang="ru-RU" dirty="0" smtClean="0"/>
              <a:t>Организация или учреждение, желающие применять рекомендуемые процедуры, должны определить ответственность по отдельным мерам/действиям в соответствии с своей  внутренней структурой</a:t>
            </a:r>
            <a:r>
              <a:rPr lang="en-GB" dirty="0" smtClean="0"/>
              <a: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860425"/>
          </a:xfrm>
        </p:spPr>
        <p:txBody>
          <a:bodyPr/>
          <a:lstStyle/>
          <a:p>
            <a:pPr eaLnBrk="1" hangingPunct="1"/>
            <a:r>
              <a:rPr lang="ru-RU" altLang="ru-RU" b="1" smtClean="0"/>
              <a:t>Повестка дня</a:t>
            </a:r>
            <a:endParaRPr lang="en-US" altLang="ru-RU" b="1" smtClean="0"/>
          </a:p>
        </p:txBody>
      </p:sp>
      <p:sp>
        <p:nvSpPr>
          <p:cNvPr id="3" name="Content Placeholder 2"/>
          <p:cNvSpPr>
            <a:spLocks noGrp="1"/>
          </p:cNvSpPr>
          <p:nvPr>
            <p:ph idx="1"/>
          </p:nvPr>
        </p:nvSpPr>
        <p:spPr>
          <a:xfrm>
            <a:off x="457200" y="1135063"/>
            <a:ext cx="8513763" cy="5494337"/>
          </a:xfrm>
        </p:spPr>
        <p:txBody>
          <a:bodyPr rtlCol="0">
            <a:normAutofit fontScale="92500"/>
          </a:bodyPr>
          <a:lstStyle/>
          <a:p>
            <a:pPr eaLnBrk="1" fontAlgn="auto" hangingPunct="1">
              <a:spcAft>
                <a:spcPts val="0"/>
              </a:spcAft>
              <a:buFont typeface="Arial"/>
              <a:buChar char="•"/>
              <a:defRPr/>
            </a:pPr>
            <a:r>
              <a:rPr lang="ru-RU" sz="2800" dirty="0" smtClean="0"/>
              <a:t>Часть один – Что такое электронные доказательства</a:t>
            </a:r>
            <a:endParaRPr lang="en-US" sz="2800" dirty="0" smtClean="0"/>
          </a:p>
          <a:p>
            <a:pPr lvl="1" eaLnBrk="1" fontAlgn="auto" hangingPunct="1">
              <a:spcAft>
                <a:spcPts val="0"/>
              </a:spcAft>
              <a:buFont typeface="Arial"/>
              <a:buChar char="–"/>
              <a:defRPr/>
            </a:pPr>
            <a:r>
              <a:rPr lang="en-US" sz="2400" dirty="0" smtClean="0"/>
              <a:t> </a:t>
            </a:r>
            <a:r>
              <a:rPr lang="ru-RU" sz="2400" dirty="0" smtClean="0"/>
              <a:t>Определение</a:t>
            </a:r>
            <a:endParaRPr lang="en-US" sz="2400" dirty="0" smtClean="0"/>
          </a:p>
          <a:p>
            <a:pPr lvl="1" eaLnBrk="1" fontAlgn="auto" hangingPunct="1">
              <a:spcAft>
                <a:spcPts val="0"/>
              </a:spcAft>
              <a:buFont typeface="Arial"/>
              <a:buChar char="–"/>
              <a:defRPr/>
            </a:pPr>
            <a:r>
              <a:rPr lang="en-US" sz="2400" dirty="0" smtClean="0"/>
              <a:t> </a:t>
            </a:r>
            <a:r>
              <a:rPr lang="ru-RU" sz="2400" dirty="0" smtClean="0"/>
              <a:t>Источники и типы электронных доказательств</a:t>
            </a:r>
            <a:endParaRPr lang="en-US" sz="2400" dirty="0" smtClean="0"/>
          </a:p>
          <a:p>
            <a:pPr eaLnBrk="1" fontAlgn="auto" hangingPunct="1">
              <a:spcAft>
                <a:spcPts val="0"/>
              </a:spcAft>
              <a:buFont typeface="Arial"/>
              <a:buChar char="•"/>
              <a:defRPr/>
            </a:pPr>
            <a:r>
              <a:rPr lang="ru-RU" sz="2800" dirty="0" smtClean="0"/>
              <a:t>Часть два – Процедуры и эффективная практика</a:t>
            </a:r>
            <a:endParaRPr lang="en-US" sz="2800" dirty="0" smtClean="0"/>
          </a:p>
          <a:p>
            <a:pPr lvl="1" eaLnBrk="1" fontAlgn="auto" hangingPunct="1">
              <a:spcAft>
                <a:spcPts val="0"/>
              </a:spcAft>
              <a:buFont typeface="Arial"/>
              <a:buChar char="–"/>
              <a:defRPr/>
            </a:pPr>
            <a:r>
              <a:rPr lang="en-US" sz="2200" dirty="0" smtClean="0"/>
              <a:t> </a:t>
            </a:r>
            <a:r>
              <a:rPr lang="ru-RU" sz="2200" dirty="0" smtClean="0"/>
              <a:t>Выявление, выемка и обращение с электронными доказательствами</a:t>
            </a:r>
            <a:endParaRPr lang="en-US" sz="2200" dirty="0" smtClean="0"/>
          </a:p>
          <a:p>
            <a:pPr lvl="1" eaLnBrk="1" fontAlgn="auto" hangingPunct="1">
              <a:spcAft>
                <a:spcPts val="0"/>
              </a:spcAft>
              <a:buFont typeface="Arial"/>
              <a:buChar char="–"/>
              <a:defRPr/>
            </a:pPr>
            <a:r>
              <a:rPr lang="en-US" sz="2200" dirty="0" smtClean="0"/>
              <a:t> </a:t>
            </a:r>
            <a:r>
              <a:rPr lang="ru-RU" sz="2200" dirty="0" smtClean="0"/>
              <a:t>Типы выемок</a:t>
            </a:r>
            <a:endParaRPr lang="en-US" sz="2200" dirty="0" smtClean="0"/>
          </a:p>
          <a:p>
            <a:pPr lvl="1" eaLnBrk="1" fontAlgn="auto" hangingPunct="1">
              <a:spcAft>
                <a:spcPts val="0"/>
              </a:spcAft>
              <a:buFont typeface="Arial"/>
              <a:buChar char="–"/>
              <a:defRPr/>
            </a:pPr>
            <a:r>
              <a:rPr lang="en-US" sz="2200" dirty="0" smtClean="0"/>
              <a:t> </a:t>
            </a:r>
            <a:r>
              <a:rPr lang="ru-RU" sz="2200" dirty="0" smtClean="0"/>
              <a:t>Расследование и анализ электронных доказательств</a:t>
            </a:r>
            <a:endParaRPr lang="en-US" sz="2200" dirty="0" smtClean="0"/>
          </a:p>
          <a:p>
            <a:pPr lvl="1" eaLnBrk="1" fontAlgn="auto" hangingPunct="1">
              <a:spcAft>
                <a:spcPts val="0"/>
              </a:spcAft>
              <a:buFont typeface="Arial"/>
              <a:buChar char="–"/>
              <a:defRPr/>
            </a:pPr>
            <a:r>
              <a:rPr lang="en-US" sz="2200" dirty="0" smtClean="0"/>
              <a:t> </a:t>
            </a:r>
            <a:r>
              <a:rPr lang="ru-RU" sz="2200" dirty="0" smtClean="0"/>
              <a:t>Предъявление электронных доказательств</a:t>
            </a:r>
            <a:endParaRPr lang="en-US" sz="2200" dirty="0" smtClean="0"/>
          </a:p>
          <a:p>
            <a:pPr eaLnBrk="1" fontAlgn="auto" hangingPunct="1">
              <a:spcAft>
                <a:spcPts val="0"/>
              </a:spcAft>
              <a:buFont typeface="Arial"/>
              <a:buChar char="•"/>
              <a:defRPr/>
            </a:pPr>
            <a:r>
              <a:rPr lang="ru-RU" sz="2800" dirty="0" smtClean="0"/>
              <a:t>Часть три – Юридические вопросы</a:t>
            </a:r>
            <a:endParaRPr lang="en-US" sz="2800" dirty="0" smtClean="0"/>
          </a:p>
          <a:p>
            <a:pPr lvl="1" eaLnBrk="1" fontAlgn="auto" hangingPunct="1">
              <a:spcAft>
                <a:spcPts val="0"/>
              </a:spcAft>
              <a:buFont typeface="Arial"/>
              <a:buChar char="–"/>
              <a:defRPr/>
            </a:pPr>
            <a:r>
              <a:rPr lang="en-US" sz="2200" dirty="0" smtClean="0"/>
              <a:t> </a:t>
            </a:r>
            <a:r>
              <a:rPr lang="ru-RU" sz="2200" dirty="0" smtClean="0"/>
              <a:t>Вопросы предъявления доказательств в иностранных юрисдикциях</a:t>
            </a:r>
            <a:endParaRPr lang="en-US" sz="2200" dirty="0" smtClean="0"/>
          </a:p>
          <a:p>
            <a:pPr lvl="1" eaLnBrk="1" fontAlgn="auto" hangingPunct="1">
              <a:spcAft>
                <a:spcPts val="0"/>
              </a:spcAft>
              <a:buFont typeface="Arial"/>
              <a:buChar char="–"/>
              <a:defRPr/>
            </a:pPr>
            <a:r>
              <a:rPr lang="en-US" sz="2200" dirty="0" smtClean="0"/>
              <a:t> </a:t>
            </a:r>
            <a:r>
              <a:rPr lang="ru-RU" sz="2200" dirty="0" smtClean="0"/>
              <a:t>Приемлемость электронных доказательств</a:t>
            </a:r>
            <a:endParaRPr lang="en-US" sz="2200" dirty="0" smtClean="0"/>
          </a:p>
          <a:p>
            <a:pPr lvl="1" eaLnBrk="1" fontAlgn="auto" hangingPunct="1">
              <a:spcAft>
                <a:spcPts val="0"/>
              </a:spcAft>
              <a:buFont typeface="Arial"/>
              <a:buChar char="–"/>
              <a:defRPr/>
            </a:pPr>
            <a:r>
              <a:rPr lang="en-US" sz="2200" dirty="0" smtClean="0"/>
              <a:t> </a:t>
            </a:r>
            <a:r>
              <a:rPr lang="ru-RU" sz="2200" dirty="0" smtClean="0"/>
              <a:t>Процессуальные положения Будапештской конвенции</a:t>
            </a:r>
            <a:endParaRPr lang="en-US" sz="2200" dirty="0" smtClean="0"/>
          </a:p>
          <a:p>
            <a:pPr eaLnBrk="1" fontAlgn="auto" hangingPunct="1">
              <a:spcAft>
                <a:spcPts val="0"/>
              </a:spcAft>
              <a:buFont typeface="Arial"/>
              <a:buChar char="•"/>
              <a:defRPr/>
            </a:pPr>
            <a:r>
              <a:rPr lang="ru-RU" sz="2800" dirty="0" smtClean="0"/>
              <a:t>Часть четыре - Резюме</a:t>
            </a:r>
            <a:endParaRPr lang="en-US" sz="2800" dirty="0" smtClean="0"/>
          </a:p>
          <a:p>
            <a:pPr lvl="2" eaLnBrk="1" fontAlgn="auto" hangingPunct="1">
              <a:spcAft>
                <a:spcPts val="0"/>
              </a:spcAft>
              <a:buFont typeface="Arial"/>
              <a:buChar char="•"/>
              <a:defRPr/>
            </a:pPr>
            <a:endParaRPr lang="en-US" sz="2000" dirty="0" smtClean="0"/>
          </a:p>
          <a:p>
            <a:pPr lvl="2" eaLnBrk="1" fontAlgn="auto" hangingPunct="1">
              <a:spcAft>
                <a:spcPts val="0"/>
              </a:spcAft>
              <a:buFont typeface="Arial"/>
              <a:buChar char="•"/>
              <a:defRPr/>
            </a:pPr>
            <a:endParaRPr lang="en-US" sz="2000" dirty="0"/>
          </a:p>
        </p:txBody>
      </p:sp>
      <p:sp>
        <p:nvSpPr>
          <p:cNvPr id="4" name="Slide Number Placeholder 3"/>
          <p:cNvSpPr>
            <a:spLocks noGrp="1"/>
          </p:cNvSpPr>
          <p:nvPr>
            <p:ph type="sldNum" sz="quarter" idx="12"/>
          </p:nvPr>
        </p:nvSpPr>
        <p:spPr/>
        <p:txBody>
          <a:bodyPr/>
          <a:lstStyle/>
          <a:p>
            <a:pPr>
              <a:defRPr/>
            </a:pPr>
            <a:fld id="{9044BBF7-FEE9-49DB-9DF6-FD39D2F1B0CD}" type="slidenum">
              <a:rPr lang="en-US"/>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274638"/>
            <a:ext cx="8229600" cy="827087"/>
          </a:xfrm>
        </p:spPr>
        <p:txBody>
          <a:bodyPr/>
          <a:lstStyle/>
          <a:p>
            <a:pPr eaLnBrk="1" hangingPunct="1"/>
            <a:r>
              <a:rPr lang="ru-RU" altLang="ru-RU" b="1" smtClean="0"/>
              <a:t>Общие принципы</a:t>
            </a:r>
            <a:endParaRPr lang="en-US" altLang="ru-RU" smtClean="0"/>
          </a:p>
        </p:txBody>
      </p:sp>
      <p:sp>
        <p:nvSpPr>
          <p:cNvPr id="3" name="Content Placeholder 2"/>
          <p:cNvSpPr>
            <a:spLocks noGrp="1"/>
          </p:cNvSpPr>
          <p:nvPr>
            <p:ph idx="1"/>
          </p:nvPr>
        </p:nvSpPr>
        <p:spPr/>
        <p:txBody>
          <a:bodyPr rtlCol="0">
            <a:normAutofit fontScale="92500" lnSpcReduction="10000"/>
          </a:bodyPr>
          <a:lstStyle/>
          <a:p>
            <a:pPr marL="0" indent="12700" eaLnBrk="1" fontAlgn="auto" hangingPunct="1">
              <a:spcAft>
                <a:spcPts val="0"/>
              </a:spcAft>
              <a:buFont typeface="Arial"/>
              <a:buNone/>
              <a:defRPr/>
            </a:pPr>
            <a:r>
              <a:rPr lang="ru-RU" dirty="0" smtClean="0"/>
              <a:t>При обращении с электронными доказательствами чрезвычайно важно следовать общим принципам</a:t>
            </a:r>
            <a:r>
              <a:rPr lang="en-GB" dirty="0" smtClean="0"/>
              <a:t>: </a:t>
            </a:r>
          </a:p>
          <a:p>
            <a:pPr marL="538163" indent="-538163" eaLnBrk="1" fontAlgn="auto" hangingPunct="1">
              <a:spcAft>
                <a:spcPts val="0"/>
              </a:spcAft>
              <a:buFont typeface="Arial"/>
              <a:buChar char="•"/>
              <a:defRPr/>
            </a:pPr>
            <a:r>
              <a:rPr lang="ru-RU" dirty="0" smtClean="0"/>
              <a:t>свидетельства на местах,</a:t>
            </a:r>
            <a:endParaRPr lang="en-GB" dirty="0" smtClean="0"/>
          </a:p>
          <a:p>
            <a:pPr marL="538163" indent="-538163" eaLnBrk="1" fontAlgn="auto" hangingPunct="1">
              <a:spcAft>
                <a:spcPts val="0"/>
              </a:spcAft>
              <a:buFont typeface="Arial"/>
              <a:buChar char="•"/>
              <a:defRPr/>
            </a:pPr>
            <a:r>
              <a:rPr lang="ru-RU" dirty="0" smtClean="0"/>
              <a:t>целостность данных,</a:t>
            </a:r>
            <a:endParaRPr lang="en-GB" dirty="0" smtClean="0"/>
          </a:p>
          <a:p>
            <a:pPr marL="538163" indent="-538163" eaLnBrk="1" fontAlgn="auto" hangingPunct="1">
              <a:spcAft>
                <a:spcPts val="0"/>
              </a:spcAft>
              <a:buFont typeface="Arial"/>
              <a:buChar char="•"/>
              <a:defRPr/>
            </a:pPr>
            <a:r>
              <a:rPr lang="ru-RU" dirty="0" smtClean="0"/>
              <a:t>контроль за действиями,</a:t>
            </a:r>
            <a:endParaRPr lang="en-GB" dirty="0" smtClean="0"/>
          </a:p>
          <a:p>
            <a:pPr marL="538163" indent="-538163" eaLnBrk="1" fontAlgn="auto" hangingPunct="1">
              <a:spcAft>
                <a:spcPts val="0"/>
              </a:spcAft>
              <a:buFont typeface="Arial"/>
              <a:buChar char="•"/>
              <a:defRPr/>
            </a:pPr>
            <a:r>
              <a:rPr lang="ru-RU" dirty="0" smtClean="0"/>
              <a:t>поддержка экспертов,</a:t>
            </a:r>
            <a:endParaRPr lang="en-GB" dirty="0" smtClean="0"/>
          </a:p>
          <a:p>
            <a:pPr marL="538163" indent="-538163" eaLnBrk="1" fontAlgn="auto" hangingPunct="1">
              <a:spcAft>
                <a:spcPts val="0"/>
              </a:spcAft>
              <a:buFont typeface="Arial"/>
              <a:buChar char="•"/>
              <a:defRPr/>
            </a:pPr>
            <a:r>
              <a:rPr lang="ru-RU" dirty="0"/>
              <a:t>п</a:t>
            </a:r>
            <a:r>
              <a:rPr lang="ru-RU" dirty="0" smtClean="0"/>
              <a:t>одготовка сотрудников, и </a:t>
            </a:r>
            <a:endParaRPr lang="en-GB" dirty="0" smtClean="0"/>
          </a:p>
          <a:p>
            <a:pPr marL="538163" indent="-538163" eaLnBrk="1" fontAlgn="auto" hangingPunct="1">
              <a:spcAft>
                <a:spcPts val="0"/>
              </a:spcAft>
              <a:buFont typeface="Arial"/>
              <a:buChar char="•"/>
              <a:defRPr/>
            </a:pPr>
            <a:r>
              <a:rPr lang="ru-RU" dirty="0"/>
              <a:t>з</a:t>
            </a:r>
            <a:r>
              <a:rPr lang="ru-RU" dirty="0" smtClean="0"/>
              <a:t>аконность и соблюдение принципов.</a:t>
            </a:r>
            <a:endParaRPr lang="en-GB" dirty="0" smtClean="0"/>
          </a:p>
          <a:p>
            <a:pPr eaLnBrk="1" fontAlgn="auto" hangingPunct="1">
              <a:spcAft>
                <a:spcPts val="0"/>
              </a:spcAft>
              <a:buFont typeface="Arial"/>
              <a:buChar char="•"/>
              <a:defRPr/>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1387"/>
          </a:xfrm>
        </p:spPr>
        <p:txBody>
          <a:bodyPr rtlCol="0">
            <a:normAutofit fontScale="90000"/>
          </a:bodyPr>
          <a:lstStyle/>
          <a:p>
            <a:pPr eaLnBrk="1" fontAlgn="auto" hangingPunct="1">
              <a:spcAft>
                <a:spcPts val="0"/>
              </a:spcAft>
              <a:defRPr/>
            </a:pPr>
            <a:r>
              <a:rPr lang="ru-RU" b="1" dirty="0" smtClean="0"/>
              <a:t>Ключевой принцип </a:t>
            </a:r>
            <a:r>
              <a:rPr lang="en-US" b="1" dirty="0" smtClean="0"/>
              <a:t>1 – </a:t>
            </a:r>
            <a:r>
              <a:rPr lang="ru-RU" b="1" dirty="0" smtClean="0"/>
              <a:t>Свидетельства на местах</a:t>
            </a:r>
            <a:endParaRPr lang="en-US" b="1" dirty="0"/>
          </a:p>
        </p:txBody>
      </p:sp>
      <p:sp>
        <p:nvSpPr>
          <p:cNvPr id="22531" name="Content Placeholder 2"/>
          <p:cNvSpPr>
            <a:spLocks noGrp="1"/>
          </p:cNvSpPr>
          <p:nvPr>
            <p:ph idx="1"/>
          </p:nvPr>
        </p:nvSpPr>
        <p:spPr/>
        <p:txBody>
          <a:bodyPr/>
          <a:lstStyle/>
          <a:p>
            <a:pPr marL="0" indent="12700" eaLnBrk="1" hangingPunct="1">
              <a:lnSpc>
                <a:spcPct val="80000"/>
              </a:lnSpc>
              <a:buFont typeface="Arial" pitchFamily="34" charset="0"/>
              <a:buNone/>
            </a:pPr>
            <a:r>
              <a:rPr lang="ru-RU" altLang="ru-RU" sz="2700" b="1" dirty="0" smtClean="0"/>
              <a:t>Принцип</a:t>
            </a:r>
            <a:r>
              <a:rPr lang="en-GB" altLang="ru-RU" sz="2700" b="1" dirty="0" smtClean="0"/>
              <a:t>: </a:t>
            </a:r>
            <a:r>
              <a:rPr lang="ru-RU" altLang="ru-RU" sz="2700" i="1" dirty="0" smtClean="0"/>
              <a:t>сотрудник никогда не должен посещать место правонарушения один</a:t>
            </a:r>
            <a:r>
              <a:rPr lang="en-GB" altLang="ru-RU" sz="2700" dirty="0" smtClean="0"/>
              <a:t>.</a:t>
            </a:r>
          </a:p>
          <a:p>
            <a:pPr marL="0" indent="12700" eaLnBrk="1" hangingPunct="1">
              <a:lnSpc>
                <a:spcPct val="80000"/>
              </a:lnSpc>
              <a:buFont typeface="Arial" pitchFamily="34" charset="0"/>
              <a:buNone/>
            </a:pPr>
            <a:r>
              <a:rPr lang="en-GB" altLang="ru-RU" sz="2700" dirty="0" smtClean="0"/>
              <a:t> </a:t>
            </a:r>
          </a:p>
          <a:p>
            <a:pPr marL="0" indent="12700" eaLnBrk="1" hangingPunct="1">
              <a:lnSpc>
                <a:spcPct val="80000"/>
              </a:lnSpc>
            </a:pPr>
            <a:r>
              <a:rPr lang="ru-RU" altLang="ru-RU" sz="2700" dirty="0" smtClean="0"/>
              <a:t>В такого рода деятельности должно участвовать по крайней мере два сотрудника. Это обеспечивает, с одной стороны, самозащиту и помогает выделить больше подробностей на месте правонарушения, с другой. Сотрудники должны запланировать и скоординировать свои действия. Если появляется неожиданная проблема, то ее легче решить, исходя из принципа «одна голова – хорошо, а две – лучше»</a:t>
            </a:r>
            <a:r>
              <a:rPr lang="en-GB" altLang="ru-RU" sz="2700" dirty="0" smtClean="0"/>
              <a:t>.</a:t>
            </a:r>
          </a:p>
          <a:p>
            <a:pPr marL="0" indent="12700" eaLnBrk="1" hangingPunct="1">
              <a:lnSpc>
                <a:spcPct val="80000"/>
              </a:lnSpc>
            </a:pPr>
            <a:endParaRPr lang="en-US" altLang="ru-RU" sz="27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fontScale="77500" lnSpcReduction="20000"/>
          </a:bodyPr>
          <a:lstStyle/>
          <a:p>
            <a:pPr marL="0" indent="0" eaLnBrk="1" fontAlgn="auto" hangingPunct="1">
              <a:spcAft>
                <a:spcPts val="0"/>
              </a:spcAft>
              <a:buFont typeface="Arial"/>
              <a:buNone/>
              <a:defRPr/>
            </a:pPr>
            <a:r>
              <a:rPr lang="ru-RU" b="1" dirty="0" smtClean="0"/>
              <a:t>Принцип</a:t>
            </a:r>
            <a:r>
              <a:rPr lang="en-GB" b="1" dirty="0" smtClean="0"/>
              <a:t>: </a:t>
            </a:r>
            <a:r>
              <a:rPr lang="ru-RU" i="1" dirty="0" smtClean="0"/>
              <a:t>никакие действия, предпринимаемые правоохранительными органами или сотрудниками, не должны вносить изменения в электронные устройства или оборудование, которые впоследствии могут быть представлены в суде</a:t>
            </a:r>
            <a:r>
              <a:rPr lang="en-GB" dirty="0" smtClean="0"/>
              <a:t>.</a:t>
            </a:r>
          </a:p>
          <a:p>
            <a:pPr eaLnBrk="1" fontAlgn="auto" hangingPunct="1">
              <a:spcAft>
                <a:spcPts val="0"/>
              </a:spcAft>
              <a:buFont typeface="Arial"/>
              <a:buNone/>
              <a:defRPr/>
            </a:pPr>
            <a:r>
              <a:rPr lang="en-GB" dirty="0" smtClean="0"/>
              <a:t> </a:t>
            </a:r>
          </a:p>
          <a:p>
            <a:pPr eaLnBrk="1" fontAlgn="auto" hangingPunct="1">
              <a:spcAft>
                <a:spcPts val="0"/>
              </a:spcAft>
              <a:buFont typeface="Arial"/>
              <a:buChar char="•"/>
              <a:defRPr/>
            </a:pPr>
            <a:r>
              <a:rPr lang="ru-RU" dirty="0" smtClean="0"/>
              <a:t>При обращении с электронными устройствами и данными их нельзя менять – ни программное обеспечение, ни носители. Соответствующий сотрудник несет ответственность за целостность материалов, собранных на месте правонарушения, и таким образом является первым звеном в цепи сохранения доказательств</a:t>
            </a:r>
            <a:r>
              <a:rPr lang="en-GB" dirty="0" smtClean="0"/>
              <a:t>.</a:t>
            </a:r>
          </a:p>
          <a:p>
            <a:pPr eaLnBrk="1" fontAlgn="auto" hangingPunct="1">
              <a:spcAft>
                <a:spcPts val="0"/>
              </a:spcAft>
              <a:buFont typeface="Arial"/>
              <a:buChar char="•"/>
              <a:defRPr/>
            </a:pPr>
            <a:endParaRPr lang="en-US" dirty="0"/>
          </a:p>
        </p:txBody>
      </p:sp>
      <p:sp>
        <p:nvSpPr>
          <p:cNvPr id="4" name="Title 1"/>
          <p:cNvSpPr>
            <a:spLocks noGrp="1"/>
          </p:cNvSpPr>
          <p:nvPr>
            <p:ph type="title"/>
          </p:nvPr>
        </p:nvSpPr>
        <p:spPr>
          <a:xfrm>
            <a:off x="457200" y="274638"/>
            <a:ext cx="8229600" cy="941387"/>
          </a:xfrm>
        </p:spPr>
        <p:txBody>
          <a:bodyPr rtlCol="0">
            <a:normAutofit fontScale="90000"/>
          </a:bodyPr>
          <a:lstStyle/>
          <a:p>
            <a:pPr eaLnBrk="1" fontAlgn="auto" hangingPunct="1">
              <a:spcAft>
                <a:spcPts val="0"/>
              </a:spcAft>
              <a:defRPr/>
            </a:pPr>
            <a:r>
              <a:rPr lang="ru-RU" b="1" dirty="0" smtClean="0"/>
              <a:t>Ключевой принцип </a:t>
            </a:r>
            <a:r>
              <a:rPr lang="en-US" b="1" dirty="0" smtClean="0"/>
              <a:t>2 – </a:t>
            </a:r>
            <a:r>
              <a:rPr lang="ru-RU" b="1" dirty="0" smtClean="0"/>
              <a:t>Целостность данных</a:t>
            </a:r>
            <a:endParaRPr lang="en-US"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11725"/>
          </a:xfrm>
        </p:spPr>
        <p:txBody>
          <a:bodyPr rtlCol="0">
            <a:normAutofit fontScale="77500" lnSpcReduction="20000"/>
          </a:bodyPr>
          <a:lstStyle/>
          <a:p>
            <a:pPr marL="0" indent="12700" eaLnBrk="1" fontAlgn="auto" hangingPunct="1">
              <a:spcAft>
                <a:spcPts val="0"/>
              </a:spcAft>
              <a:buFont typeface="Arial"/>
              <a:buNone/>
              <a:defRPr/>
            </a:pPr>
            <a:r>
              <a:rPr lang="ru-RU" b="1" dirty="0" smtClean="0"/>
              <a:t>Принцип</a:t>
            </a:r>
            <a:r>
              <a:rPr lang="en-GB" b="1" dirty="0" smtClean="0"/>
              <a:t>: </a:t>
            </a:r>
            <a:r>
              <a:rPr lang="ru-RU" i="1" dirty="0"/>
              <a:t>необходимо создавать и </a:t>
            </a:r>
            <a:r>
              <a:rPr lang="ru-RU" i="1" dirty="0" smtClean="0"/>
              <a:t>сохранять записи контроля за действиями или другие записи всех действий, предпринятых при обращении с электронными доказательствами. Независимая третья сторона должна иметь возможность изучить эти действия и достичь того же результата</a:t>
            </a:r>
            <a:r>
              <a:rPr lang="en-GB" dirty="0" smtClean="0"/>
              <a:t>.</a:t>
            </a:r>
          </a:p>
          <a:p>
            <a:pPr eaLnBrk="1" fontAlgn="auto" hangingPunct="1">
              <a:spcAft>
                <a:spcPts val="0"/>
              </a:spcAft>
              <a:buFont typeface="Arial"/>
              <a:buNone/>
              <a:defRPr/>
            </a:pPr>
            <a:endParaRPr lang="en-GB" dirty="0" smtClean="0"/>
          </a:p>
          <a:p>
            <a:pPr marL="441325" indent="-441325" eaLnBrk="1" fontAlgn="auto" hangingPunct="1">
              <a:spcAft>
                <a:spcPts val="0"/>
              </a:spcAft>
              <a:buFont typeface="Arial"/>
              <a:buChar char="•"/>
              <a:defRPr/>
            </a:pPr>
            <a:r>
              <a:rPr lang="ru-RU" dirty="0" smtClean="0"/>
              <a:t>Чрезвычайно важно точно регистрировать все действия для того, чтобы третья сторона могла реконструировать первые действия ответчика на месте правонарушения,  чтобы представить это в суде. Вся деятельность, связанная с выемкой, доступом, хранением или передачей электронных доказательств, должна быть полностью задокументирована, сохранена и быть в наличии для проверки</a:t>
            </a:r>
            <a:r>
              <a:rPr lang="en-GB" dirty="0" smtClean="0"/>
              <a:t>.</a:t>
            </a:r>
          </a:p>
          <a:p>
            <a:pPr eaLnBrk="1" fontAlgn="auto" hangingPunct="1">
              <a:spcAft>
                <a:spcPts val="0"/>
              </a:spcAft>
              <a:buFont typeface="Arial"/>
              <a:buNone/>
              <a:defRPr/>
            </a:pPr>
            <a:endParaRPr lang="en-US" dirty="0"/>
          </a:p>
        </p:txBody>
      </p:sp>
      <p:sp>
        <p:nvSpPr>
          <p:cNvPr id="4" name="Title 1"/>
          <p:cNvSpPr>
            <a:spLocks noGrp="1"/>
          </p:cNvSpPr>
          <p:nvPr>
            <p:ph type="title"/>
          </p:nvPr>
        </p:nvSpPr>
        <p:spPr>
          <a:xfrm>
            <a:off x="457200" y="274638"/>
            <a:ext cx="8229600" cy="941387"/>
          </a:xfrm>
        </p:spPr>
        <p:txBody>
          <a:bodyPr rtlCol="0">
            <a:normAutofit fontScale="90000"/>
          </a:bodyPr>
          <a:lstStyle/>
          <a:p>
            <a:pPr eaLnBrk="1" fontAlgn="auto" hangingPunct="1">
              <a:spcAft>
                <a:spcPts val="0"/>
              </a:spcAft>
              <a:defRPr/>
            </a:pPr>
            <a:r>
              <a:rPr lang="ru-RU" b="1" dirty="0" smtClean="0"/>
              <a:t>Ключевой принцип </a:t>
            </a:r>
            <a:r>
              <a:rPr lang="en-US" b="1" dirty="0" smtClean="0"/>
              <a:t>3 – </a:t>
            </a:r>
            <a:r>
              <a:rPr lang="ru-RU" b="1" dirty="0" smtClean="0"/>
              <a:t>Контроль за действиями</a:t>
            </a:r>
            <a:endParaRPr lang="en-US"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33963"/>
          </a:xfrm>
        </p:spPr>
        <p:txBody>
          <a:bodyPr rtlCol="0">
            <a:normAutofit fontScale="70000" lnSpcReduction="20000"/>
          </a:bodyPr>
          <a:lstStyle/>
          <a:p>
            <a:pPr marL="0" indent="12700" eaLnBrk="1" fontAlgn="auto" hangingPunct="1">
              <a:spcAft>
                <a:spcPts val="0"/>
              </a:spcAft>
              <a:buFont typeface="Arial"/>
              <a:buNone/>
              <a:defRPr/>
            </a:pPr>
            <a:r>
              <a:rPr lang="ru-RU" b="1" dirty="0" smtClean="0"/>
              <a:t>Принцип</a:t>
            </a:r>
            <a:r>
              <a:rPr lang="en-GB" b="1" dirty="0" smtClean="0"/>
              <a:t>: </a:t>
            </a:r>
            <a:r>
              <a:rPr lang="ru-RU" i="1" dirty="0" smtClean="0"/>
              <a:t>если подразумевается, что электронные доказательства могут быть обнаружены в ходе полицейской операции, то ответственный за это сотрудник должен своевременно уведомить экспертов/внешних советников</a:t>
            </a:r>
            <a:r>
              <a:rPr lang="en-GB" dirty="0" smtClean="0"/>
              <a:t>.</a:t>
            </a:r>
          </a:p>
          <a:p>
            <a:pPr eaLnBrk="1" fontAlgn="auto" hangingPunct="1">
              <a:spcAft>
                <a:spcPts val="0"/>
              </a:spcAft>
              <a:buFont typeface="Arial"/>
              <a:buNone/>
              <a:defRPr/>
            </a:pPr>
            <a:endParaRPr lang="en-GB" dirty="0" smtClean="0"/>
          </a:p>
          <a:p>
            <a:pPr marL="441325" indent="-441325" eaLnBrk="1" fontAlgn="auto" hangingPunct="1">
              <a:spcAft>
                <a:spcPts val="0"/>
              </a:spcAft>
              <a:buFont typeface="Lucida Grande"/>
              <a:buChar char="@"/>
              <a:defRPr/>
            </a:pPr>
            <a:r>
              <a:rPr lang="ru-RU" dirty="0" smtClean="0"/>
              <a:t>Для расследований, связанных с поиском и выемкой электронных доказательств, может понадобиться проконсультироваться с внешними экспертами. Все внешние эксперты должны быть знакомы с принципами, закрепленными в данном или аналогичных документах. Подразумевается, что эксперт должен обладать </a:t>
            </a:r>
            <a:r>
              <a:rPr lang="en-GB" dirty="0" smtClean="0"/>
              <a:t>:</a:t>
            </a:r>
          </a:p>
          <a:p>
            <a:pPr marL="804863" lvl="1" indent="-360363" eaLnBrk="1" fontAlgn="auto" hangingPunct="1">
              <a:spcAft>
                <a:spcPts val="0"/>
              </a:spcAft>
              <a:buFont typeface="Lucida Grande"/>
              <a:buChar char="@"/>
              <a:defRPr/>
            </a:pPr>
            <a:r>
              <a:rPr lang="ru-RU" dirty="0" smtClean="0"/>
              <a:t>необходимой специализированной экспертизой и опытом в этой области</a:t>
            </a:r>
            <a:r>
              <a:rPr lang="en-GB" dirty="0" smtClean="0"/>
              <a:t>,</a:t>
            </a:r>
          </a:p>
          <a:p>
            <a:pPr marL="804863" lvl="1" indent="-360363" eaLnBrk="1" fontAlgn="auto" hangingPunct="1">
              <a:spcAft>
                <a:spcPts val="0"/>
              </a:spcAft>
              <a:buFont typeface="Lucida Grande"/>
              <a:buChar char="@"/>
              <a:defRPr/>
            </a:pPr>
            <a:r>
              <a:rPr lang="ru-RU" dirty="0" smtClean="0"/>
              <a:t>необходимыми знаниями ведения следствия и права</a:t>
            </a:r>
            <a:r>
              <a:rPr lang="en-GB" dirty="0" smtClean="0"/>
              <a:t>,</a:t>
            </a:r>
          </a:p>
          <a:p>
            <a:pPr marL="804863" lvl="1" indent="-360363" eaLnBrk="1" fontAlgn="auto" hangingPunct="1">
              <a:spcAft>
                <a:spcPts val="0"/>
              </a:spcAft>
              <a:buFont typeface="Lucida Grande"/>
              <a:buChar char="@"/>
              <a:defRPr/>
            </a:pPr>
            <a:r>
              <a:rPr lang="ru-RU" dirty="0" smtClean="0"/>
              <a:t>необходимыми знаниями контекста и правовых аспектов</a:t>
            </a:r>
            <a:r>
              <a:rPr lang="en-GB" dirty="0" smtClean="0"/>
              <a:t>, </a:t>
            </a:r>
            <a:r>
              <a:rPr lang="ru-RU" dirty="0" smtClean="0"/>
              <a:t>и </a:t>
            </a:r>
            <a:endParaRPr lang="en-GB" dirty="0" smtClean="0"/>
          </a:p>
          <a:p>
            <a:pPr marL="804863" lvl="1" indent="-360363" eaLnBrk="1" fontAlgn="auto" hangingPunct="1">
              <a:spcAft>
                <a:spcPts val="0"/>
              </a:spcAft>
              <a:buFont typeface="Lucida Grande"/>
              <a:buChar char="@"/>
              <a:defRPr/>
            </a:pPr>
            <a:r>
              <a:rPr lang="ru-RU" dirty="0" smtClean="0"/>
              <a:t>соответствующими навыками общения (для устных и письменных разъяснений</a:t>
            </a:r>
            <a:r>
              <a:rPr lang="en-GB" dirty="0" smtClean="0"/>
              <a:t>).</a:t>
            </a:r>
          </a:p>
          <a:p>
            <a:pPr eaLnBrk="1" fontAlgn="auto" hangingPunct="1">
              <a:spcAft>
                <a:spcPts val="0"/>
              </a:spcAft>
              <a:buFont typeface="Lucida Grande"/>
              <a:buChar char="@"/>
              <a:defRPr/>
            </a:pPr>
            <a:endParaRPr lang="en-US" dirty="0"/>
          </a:p>
        </p:txBody>
      </p:sp>
      <p:sp>
        <p:nvSpPr>
          <p:cNvPr id="4" name="Title 1"/>
          <p:cNvSpPr>
            <a:spLocks noGrp="1"/>
          </p:cNvSpPr>
          <p:nvPr>
            <p:ph type="title"/>
          </p:nvPr>
        </p:nvSpPr>
        <p:spPr>
          <a:xfrm>
            <a:off x="457200" y="274638"/>
            <a:ext cx="8229600" cy="941387"/>
          </a:xfrm>
        </p:spPr>
        <p:txBody>
          <a:bodyPr rtlCol="0">
            <a:normAutofit fontScale="90000"/>
          </a:bodyPr>
          <a:lstStyle/>
          <a:p>
            <a:pPr eaLnBrk="1" fontAlgn="auto" hangingPunct="1">
              <a:spcAft>
                <a:spcPts val="0"/>
              </a:spcAft>
              <a:defRPr/>
            </a:pPr>
            <a:r>
              <a:rPr lang="ru-RU" b="1" dirty="0" smtClean="0"/>
              <a:t>Ключевой принцип </a:t>
            </a:r>
            <a:r>
              <a:rPr lang="en-US" b="1" dirty="0" smtClean="0"/>
              <a:t>4 – </a:t>
            </a:r>
            <a:r>
              <a:rPr lang="ru-RU" b="1" dirty="0" smtClean="0"/>
              <a:t>Поддержка экспертов</a:t>
            </a:r>
            <a:endParaRPr lang="en-US"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343900" cy="5033963"/>
          </a:xfrm>
        </p:spPr>
        <p:txBody>
          <a:bodyPr rtlCol="0">
            <a:normAutofit fontScale="77500" lnSpcReduction="20000"/>
          </a:bodyPr>
          <a:lstStyle/>
          <a:p>
            <a:pPr marL="0" indent="12700" eaLnBrk="1" fontAlgn="auto" hangingPunct="1">
              <a:spcAft>
                <a:spcPts val="0"/>
              </a:spcAft>
              <a:buFont typeface="Arial"/>
              <a:buNone/>
              <a:defRPr/>
            </a:pPr>
            <a:r>
              <a:rPr lang="ru-RU" b="1" dirty="0" smtClean="0"/>
              <a:t>Принцип</a:t>
            </a:r>
            <a:r>
              <a:rPr lang="en-GB" b="1" dirty="0" smtClean="0"/>
              <a:t>: </a:t>
            </a:r>
            <a:r>
              <a:rPr lang="ru-RU" i="1" dirty="0" smtClean="0"/>
              <a:t>первые исполнители должны пройти соответствующую подготовку, для того чтобы уметь вести поиск и осуществлять выемку электронных доказательств, если на месте правонарушения нет экспертов</a:t>
            </a:r>
            <a:r>
              <a:rPr lang="en-GB" dirty="0" smtClean="0"/>
              <a:t>.</a:t>
            </a:r>
          </a:p>
          <a:p>
            <a:pPr eaLnBrk="1" fontAlgn="auto" hangingPunct="1">
              <a:spcAft>
                <a:spcPts val="0"/>
              </a:spcAft>
              <a:buFont typeface="Lucida Grande"/>
              <a:buChar char="@"/>
              <a:defRPr/>
            </a:pPr>
            <a:endParaRPr lang="en-GB" dirty="0" smtClean="0"/>
          </a:p>
          <a:p>
            <a:pPr marL="441325" indent="-441325" eaLnBrk="1" fontAlgn="auto" hangingPunct="1">
              <a:spcAft>
                <a:spcPts val="0"/>
              </a:spcAft>
              <a:buFont typeface="Arial"/>
              <a:buChar char="•"/>
              <a:defRPr/>
            </a:pPr>
            <a:r>
              <a:rPr lang="ru-RU" dirty="0" smtClean="0"/>
              <a:t>При исключительных обстоятельствах, когда это необходимо, чтобы первый исполнитель собирал электронные доказательства и/или осуществлял доступ к первоначальным данным, хранящимся на электронном устройстве или цифровых устройствах для хранения данных, то этот первый исполнитель должен пройти подготовку для того, чтобы действовать должным образом и разъяснять необходимость и последствия своих действий</a:t>
            </a:r>
            <a:r>
              <a:rPr lang="en-GB" dirty="0" smtClean="0"/>
              <a:t>.</a:t>
            </a:r>
          </a:p>
          <a:p>
            <a:pPr eaLnBrk="1" fontAlgn="auto" hangingPunct="1">
              <a:spcAft>
                <a:spcPts val="0"/>
              </a:spcAft>
              <a:buFont typeface="Lucida Grande"/>
              <a:buChar char="@"/>
              <a:defRPr/>
            </a:pPr>
            <a:endParaRPr lang="en-US" dirty="0"/>
          </a:p>
        </p:txBody>
      </p:sp>
      <p:sp>
        <p:nvSpPr>
          <p:cNvPr id="4" name="Title 1"/>
          <p:cNvSpPr>
            <a:spLocks noGrp="1"/>
          </p:cNvSpPr>
          <p:nvPr>
            <p:ph type="title"/>
          </p:nvPr>
        </p:nvSpPr>
        <p:spPr>
          <a:xfrm>
            <a:off x="457200" y="274638"/>
            <a:ext cx="8229600" cy="941387"/>
          </a:xfrm>
        </p:spPr>
        <p:txBody>
          <a:bodyPr rtlCol="0">
            <a:normAutofit fontScale="90000"/>
          </a:bodyPr>
          <a:lstStyle/>
          <a:p>
            <a:pPr eaLnBrk="1" fontAlgn="auto" hangingPunct="1">
              <a:spcAft>
                <a:spcPts val="0"/>
              </a:spcAft>
              <a:defRPr/>
            </a:pPr>
            <a:r>
              <a:rPr lang="ru-RU" b="1" dirty="0" smtClean="0"/>
              <a:t>Ключевой принцип </a:t>
            </a:r>
            <a:r>
              <a:rPr lang="en-US" b="1" dirty="0" smtClean="0"/>
              <a:t>5 – </a:t>
            </a:r>
            <a:r>
              <a:rPr lang="ru-RU" b="1" dirty="0" smtClean="0"/>
              <a:t>Подготовка сотрудников</a:t>
            </a:r>
            <a:endParaRPr lang="en-US" b="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457200" y="1600200"/>
            <a:ext cx="8229600" cy="4776788"/>
          </a:xfrm>
        </p:spPr>
        <p:txBody>
          <a:bodyPr/>
          <a:lstStyle/>
          <a:p>
            <a:pPr marL="0" indent="12700" eaLnBrk="1" hangingPunct="1">
              <a:lnSpc>
                <a:spcPct val="80000"/>
              </a:lnSpc>
              <a:buFont typeface="Arial" pitchFamily="34" charset="0"/>
              <a:buNone/>
            </a:pPr>
            <a:r>
              <a:rPr lang="ru-RU" altLang="ru-RU" sz="2400" b="1" smtClean="0"/>
              <a:t>Принцип</a:t>
            </a:r>
            <a:r>
              <a:rPr lang="en-GB" altLang="ru-RU" sz="2400" b="1" smtClean="0"/>
              <a:t>: </a:t>
            </a:r>
            <a:r>
              <a:rPr lang="ru-RU" altLang="ru-RU" sz="2400" i="1" smtClean="0"/>
              <a:t>сотрудник и занимающееся делом агентство несут ответственность за обеспечение того, чтобы соблюдались закон, общие принципы судебной экспертизы и процессуальные нормы, а также вышеперечисленные принципы. Это относится к наличию или доступу к электронным доказательствам</a:t>
            </a:r>
            <a:r>
              <a:rPr lang="en-GB" altLang="ru-RU" sz="2400" smtClean="0"/>
              <a:t>.</a:t>
            </a:r>
            <a:r>
              <a:rPr lang="ru-RU" altLang="ru-RU" sz="2400" smtClean="0"/>
              <a:t> </a:t>
            </a:r>
            <a:endParaRPr lang="en-GB" altLang="ru-RU" sz="2400" smtClean="0"/>
          </a:p>
          <a:p>
            <a:pPr marL="0" indent="12700" eaLnBrk="1" hangingPunct="1">
              <a:lnSpc>
                <a:spcPct val="80000"/>
              </a:lnSpc>
              <a:buFont typeface="Arial" pitchFamily="34" charset="0"/>
              <a:buNone/>
            </a:pPr>
            <a:r>
              <a:rPr lang="en-GB" altLang="ru-RU" sz="2400" smtClean="0"/>
              <a:t> </a:t>
            </a:r>
          </a:p>
          <a:p>
            <a:pPr marL="0" indent="12700" eaLnBrk="1" hangingPunct="1">
              <a:lnSpc>
                <a:spcPct val="80000"/>
              </a:lnSpc>
            </a:pPr>
            <a:r>
              <a:rPr lang="ru-RU" altLang="ru-RU" sz="2400" smtClean="0"/>
              <a:t>Каждое государство-член должно принимать к сведению свои собственные правовые документы и нормы при толковании мер, предлагаемых в данном документе</a:t>
            </a:r>
            <a:r>
              <a:rPr lang="en-GB" altLang="ru-RU" sz="2400" smtClean="0"/>
              <a:t>.</a:t>
            </a:r>
          </a:p>
          <a:p>
            <a:pPr marL="0" indent="12700" eaLnBrk="1" hangingPunct="1">
              <a:lnSpc>
                <a:spcPct val="80000"/>
              </a:lnSpc>
            </a:pPr>
            <a:r>
              <a:rPr lang="ru-RU" altLang="ru-RU" sz="2400" smtClean="0"/>
              <a:t>Одним из важных международных правовых документов является Конвенция Совета Европы о киберпреступности, в настоящее время открытая для подписания государствами-членами и теми государствами, которые участвовали в ее разработке, а также для доступа для других государств</a:t>
            </a:r>
            <a:r>
              <a:rPr lang="en-GB" altLang="ru-RU" sz="2400" smtClean="0"/>
              <a:t>.</a:t>
            </a:r>
          </a:p>
        </p:txBody>
      </p:sp>
      <p:sp>
        <p:nvSpPr>
          <p:cNvPr id="27651" name="Title 1"/>
          <p:cNvSpPr>
            <a:spLocks noGrp="1"/>
          </p:cNvSpPr>
          <p:nvPr>
            <p:ph type="title"/>
          </p:nvPr>
        </p:nvSpPr>
        <p:spPr>
          <a:xfrm>
            <a:off x="457200" y="274638"/>
            <a:ext cx="8229600" cy="941387"/>
          </a:xfrm>
        </p:spPr>
        <p:txBody>
          <a:bodyPr/>
          <a:lstStyle/>
          <a:p>
            <a:pPr eaLnBrk="1" hangingPunct="1"/>
            <a:r>
              <a:rPr lang="ru-RU" altLang="ru-RU" b="1" dirty="0" smtClean="0"/>
              <a:t>Ключевой принцип </a:t>
            </a:r>
            <a:r>
              <a:rPr lang="en-US" altLang="ru-RU" b="1" dirty="0" smtClean="0"/>
              <a:t>6 – </a:t>
            </a:r>
            <a:r>
              <a:rPr lang="ru-RU" altLang="ru-RU" b="1" dirty="0" smtClean="0"/>
              <a:t>Законность</a:t>
            </a:r>
            <a:endParaRPr lang="en-US" altLang="ru-RU" b="1"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28675" name="TextBox 4"/>
          <p:cNvSpPr txBox="1">
            <a:spLocks noChangeArrowheads="1"/>
          </p:cNvSpPr>
          <p:nvPr/>
        </p:nvSpPr>
        <p:spPr bwMode="auto">
          <a:xfrm>
            <a:off x="3167063" y="4500563"/>
            <a:ext cx="2841625" cy="923925"/>
          </a:xfrm>
          <a:prstGeom prst="rect">
            <a:avLst/>
          </a:prstGeom>
          <a:noFill/>
          <a:ln w="9525">
            <a:noFill/>
            <a:miter lim="800000"/>
            <a:headEnd/>
            <a:tailEnd/>
          </a:ln>
        </p:spPr>
        <p:txBody>
          <a:bodyPr wrap="none">
            <a:spAutoFit/>
          </a:bodyPr>
          <a:lstStyle/>
          <a:p>
            <a:r>
              <a:rPr lang="ru-RU" altLang="ru-RU" sz="5400" b="1"/>
              <a:t>Вопросы</a:t>
            </a:r>
            <a:endParaRPr lang="en-GB" altLang="ru-RU" sz="5400" b="1"/>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8" name="Group 2"/>
          <p:cNvGrpSpPr>
            <a:grpSpLocks noChangeAspect="1"/>
          </p:cNvGrpSpPr>
          <p:nvPr/>
        </p:nvGrpSpPr>
        <p:grpSpPr bwMode="auto">
          <a:xfrm>
            <a:off x="2828925" y="457200"/>
            <a:ext cx="3673475" cy="5976938"/>
            <a:chOff x="1338" y="255"/>
            <a:chExt cx="3192" cy="3900"/>
          </a:xfrm>
        </p:grpSpPr>
        <p:sp>
          <p:nvSpPr>
            <p:cNvPr id="29701"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fr-FR"/>
            </a:p>
          </p:txBody>
        </p:sp>
        <p:sp>
          <p:nvSpPr>
            <p:cNvPr id="6" name="AutoShape 4"/>
            <p:cNvSpPr>
              <a:spLocks noChangeArrowheads="1"/>
            </p:cNvSpPr>
            <p:nvPr/>
          </p:nvSpPr>
          <p:spPr bwMode="auto">
            <a:xfrm>
              <a:off x="1338" y="526"/>
              <a:ext cx="3188" cy="3618"/>
            </a:xfrm>
            <a:prstGeom prst="roundRect">
              <a:avLst>
                <a:gd name="adj" fmla="val 2463"/>
              </a:avLst>
            </a:prstGeom>
            <a:solidFill>
              <a:schemeClr val="accent2">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29703"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altLang="ru-RU"/>
            </a:p>
          </p:txBody>
        </p:sp>
        <p:sp>
          <p:nvSpPr>
            <p:cNvPr id="8"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29705"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altLang="ru-RU"/>
            </a:p>
          </p:txBody>
        </p:sp>
        <p:sp>
          <p:nvSpPr>
            <p:cNvPr id="29706"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fr-FR"/>
            </a:p>
          </p:txBody>
        </p:sp>
        <p:sp>
          <p:nvSpPr>
            <p:cNvPr id="29707"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fr-FR"/>
            </a:p>
          </p:txBody>
        </p:sp>
        <p:sp>
          <p:nvSpPr>
            <p:cNvPr id="29708"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fr-FR"/>
            </a:p>
          </p:txBody>
        </p:sp>
        <p:sp>
          <p:nvSpPr>
            <p:cNvPr id="29709"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fr-FR"/>
            </a:p>
          </p:txBody>
        </p:sp>
        <p:sp>
          <p:nvSpPr>
            <p:cNvPr id="29710"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fr-FR"/>
            </a:p>
          </p:txBody>
        </p:sp>
        <p:sp>
          <p:nvSpPr>
            <p:cNvPr id="29711"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fr-FR"/>
            </a:p>
          </p:txBody>
        </p:sp>
        <p:sp>
          <p:nvSpPr>
            <p:cNvPr id="29712"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fr-FR"/>
            </a:p>
          </p:txBody>
        </p:sp>
        <p:sp>
          <p:nvSpPr>
            <p:cNvPr id="29713"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fr-FR"/>
            </a:p>
          </p:txBody>
        </p:sp>
        <p:sp>
          <p:nvSpPr>
            <p:cNvPr id="29714"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altLang="ru-RU"/>
            </a:p>
          </p:txBody>
        </p:sp>
        <p:sp>
          <p:nvSpPr>
            <p:cNvPr id="29715"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altLang="ru-RU"/>
            </a:p>
          </p:txBody>
        </p:sp>
        <p:sp>
          <p:nvSpPr>
            <p:cNvPr id="29716"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altLang="ru-RU"/>
            </a:p>
          </p:txBody>
        </p:sp>
        <p:sp>
          <p:nvSpPr>
            <p:cNvPr id="29717"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altLang="ru-RU"/>
            </a:p>
          </p:txBody>
        </p:sp>
        <p:sp>
          <p:nvSpPr>
            <p:cNvPr id="29718"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altLang="ru-RU"/>
            </a:p>
          </p:txBody>
        </p:sp>
        <p:sp>
          <p:nvSpPr>
            <p:cNvPr id="29719"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altLang="ru-RU"/>
            </a:p>
          </p:txBody>
        </p:sp>
        <p:sp>
          <p:nvSpPr>
            <p:cNvPr id="29720"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altLang="ru-RU"/>
            </a:p>
          </p:txBody>
        </p:sp>
        <p:sp>
          <p:nvSpPr>
            <p:cNvPr id="29721"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altLang="ru-RU"/>
            </a:p>
          </p:txBody>
        </p:sp>
        <p:sp>
          <p:nvSpPr>
            <p:cNvPr id="29722"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altLang="ru-RU"/>
            </a:p>
          </p:txBody>
        </p:sp>
        <p:sp>
          <p:nvSpPr>
            <p:cNvPr id="29723"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altLang="ru-RU"/>
            </a:p>
          </p:txBody>
        </p:sp>
        <p:sp>
          <p:nvSpPr>
            <p:cNvPr id="29724"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altLang="ru-RU"/>
            </a:p>
          </p:txBody>
        </p:sp>
        <p:sp>
          <p:nvSpPr>
            <p:cNvPr id="29725"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altLang="ru-RU"/>
            </a:p>
          </p:txBody>
        </p:sp>
        <p:sp>
          <p:nvSpPr>
            <p:cNvPr id="29726"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altLang="ru-RU"/>
            </a:p>
          </p:txBody>
        </p:sp>
        <p:sp>
          <p:nvSpPr>
            <p:cNvPr id="29727"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altLang="ru-RU"/>
            </a:p>
          </p:txBody>
        </p:sp>
        <p:sp>
          <p:nvSpPr>
            <p:cNvPr id="29728"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altLang="ru-RU"/>
            </a:p>
          </p:txBody>
        </p:sp>
        <p:sp>
          <p:nvSpPr>
            <p:cNvPr id="29729"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altLang="ru-RU"/>
            </a:p>
          </p:txBody>
        </p:sp>
        <p:sp>
          <p:nvSpPr>
            <p:cNvPr id="29730"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fr-FR"/>
            </a:p>
          </p:txBody>
        </p:sp>
        <p:sp>
          <p:nvSpPr>
            <p:cNvPr id="29731"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altLang="ru-RU"/>
            </a:p>
          </p:txBody>
        </p:sp>
        <p:sp>
          <p:nvSpPr>
            <p:cNvPr id="29732"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fr-FR"/>
            </a:p>
          </p:txBody>
        </p:sp>
        <p:sp>
          <p:nvSpPr>
            <p:cNvPr id="29733"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29734"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altLang="ru-RU"/>
            </a:p>
          </p:txBody>
        </p:sp>
        <p:sp>
          <p:nvSpPr>
            <p:cNvPr id="29735"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29736"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altLang="ru-RU"/>
            </a:p>
          </p:txBody>
        </p:sp>
        <p:sp>
          <p:nvSpPr>
            <p:cNvPr id="29737"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altLang="ru-RU"/>
            </a:p>
          </p:txBody>
        </p:sp>
        <p:sp>
          <p:nvSpPr>
            <p:cNvPr id="29738"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altLang="ru-RU"/>
            </a:p>
          </p:txBody>
        </p:sp>
        <p:sp>
          <p:nvSpPr>
            <p:cNvPr id="29739"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29740"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altLang="ru-RU"/>
            </a:p>
          </p:txBody>
        </p:sp>
        <p:sp>
          <p:nvSpPr>
            <p:cNvPr id="29741"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altLang="ru-RU"/>
            </a:p>
          </p:txBody>
        </p:sp>
        <p:sp>
          <p:nvSpPr>
            <p:cNvPr id="29742"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altLang="ru-RU"/>
            </a:p>
          </p:txBody>
        </p:sp>
        <p:sp>
          <p:nvSpPr>
            <p:cNvPr id="29743"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29744"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altLang="ru-RU"/>
            </a:p>
          </p:txBody>
        </p:sp>
      </p:grpSp>
      <p:sp>
        <p:nvSpPr>
          <p:cNvPr id="29699" name="TextBox 48"/>
          <p:cNvSpPr txBox="1">
            <a:spLocks noChangeArrowheads="1"/>
          </p:cNvSpPr>
          <p:nvPr/>
        </p:nvSpPr>
        <p:spPr bwMode="auto">
          <a:xfrm>
            <a:off x="3144838" y="3025775"/>
            <a:ext cx="3068637" cy="579438"/>
          </a:xfrm>
          <a:prstGeom prst="rect">
            <a:avLst/>
          </a:prstGeom>
          <a:noFill/>
          <a:ln w="9525">
            <a:noFill/>
            <a:miter lim="800000"/>
            <a:headEnd/>
            <a:tailEnd/>
          </a:ln>
        </p:spPr>
        <p:txBody>
          <a:bodyPr>
            <a:spAutoFit/>
          </a:bodyPr>
          <a:lstStyle/>
          <a:p>
            <a:pPr algn="ctr"/>
            <a:r>
              <a:rPr lang="ru-RU" altLang="ru-RU" sz="3200" b="1">
                <a:solidFill>
                  <a:srgbClr val="122031"/>
                </a:solidFill>
              </a:rPr>
              <a:t>ТИПЫ ВЫЕМКИ</a:t>
            </a:r>
            <a:endParaRPr lang="en-US" altLang="ru-RU" sz="3200"/>
          </a:p>
        </p:txBody>
      </p:sp>
      <p:sp>
        <p:nvSpPr>
          <p:cNvPr id="50" name="Slide Number Placeholder 49"/>
          <p:cNvSpPr>
            <a:spLocks noGrp="1"/>
          </p:cNvSpPr>
          <p:nvPr>
            <p:ph type="sldNum" sz="quarter" idx="12"/>
          </p:nvPr>
        </p:nvSpPr>
        <p:spPr/>
        <p:txBody>
          <a:bodyPr/>
          <a:lstStyle/>
          <a:p>
            <a:pPr>
              <a:defRPr/>
            </a:pPr>
            <a:fld id="{3544588D-C821-43CD-85CE-0C39B7A391CD}" type="slidenum">
              <a:rPr lang="en-US"/>
              <a:pPr>
                <a:defRPr/>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274638"/>
            <a:ext cx="8229600" cy="928687"/>
          </a:xfrm>
        </p:spPr>
        <p:txBody>
          <a:bodyPr/>
          <a:lstStyle/>
          <a:p>
            <a:pPr eaLnBrk="1" hangingPunct="1"/>
            <a:r>
              <a:rPr lang="ru-RU" altLang="ru-RU" b="1" smtClean="0"/>
              <a:t>Типы выемки</a:t>
            </a:r>
            <a:endParaRPr lang="en-US" altLang="ru-RU" b="1" smtClean="0"/>
          </a:p>
        </p:txBody>
      </p:sp>
      <p:sp>
        <p:nvSpPr>
          <p:cNvPr id="30723" name="Content Placeholder 2"/>
          <p:cNvSpPr>
            <a:spLocks noGrp="1"/>
          </p:cNvSpPr>
          <p:nvPr>
            <p:ph idx="1"/>
          </p:nvPr>
        </p:nvSpPr>
        <p:spPr>
          <a:xfrm>
            <a:off x="457200" y="1328738"/>
            <a:ext cx="8366125" cy="5414962"/>
          </a:xfrm>
        </p:spPr>
        <p:txBody>
          <a:bodyPr/>
          <a:lstStyle/>
          <a:p>
            <a:pPr marL="0" indent="0" eaLnBrk="1" hangingPunct="1">
              <a:spcBef>
                <a:spcPct val="15000"/>
              </a:spcBef>
              <a:buFont typeface="Arial" pitchFamily="34" charset="0"/>
              <a:buNone/>
            </a:pPr>
            <a:r>
              <a:rPr lang="ru-RU" altLang="ru-RU" sz="2800" dirty="0" smtClean="0"/>
              <a:t>Существуют различные типы выемки электронных доказательств</a:t>
            </a:r>
            <a:r>
              <a:rPr lang="en-GB" altLang="ru-RU" sz="2800" dirty="0" smtClean="0"/>
              <a:t>:</a:t>
            </a:r>
          </a:p>
          <a:p>
            <a:pPr marL="0" indent="0" eaLnBrk="1" hangingPunct="1">
              <a:spcBef>
                <a:spcPct val="15000"/>
              </a:spcBef>
            </a:pPr>
            <a:r>
              <a:rPr lang="ru-RU" altLang="ru-RU" sz="2800" dirty="0" smtClean="0"/>
              <a:t>«Мертвый почтовый ящик»</a:t>
            </a:r>
            <a:endParaRPr lang="en-GB" altLang="ru-RU" sz="2800" dirty="0" smtClean="0"/>
          </a:p>
          <a:p>
            <a:pPr marL="850900" lvl="1" indent="-450850" eaLnBrk="1" hangingPunct="1">
              <a:spcBef>
                <a:spcPct val="15000"/>
              </a:spcBef>
            </a:pPr>
            <a:r>
              <a:rPr lang="ru-RU" altLang="ru-RU" sz="2400" dirty="0" smtClean="0"/>
              <a:t>выемка путем конфискации электронного оборудования и устройств для хранения</a:t>
            </a:r>
            <a:r>
              <a:rPr lang="en-GB" altLang="ru-RU" sz="2400" dirty="0" smtClean="0"/>
              <a:t>;</a:t>
            </a:r>
          </a:p>
          <a:p>
            <a:pPr marL="850900" lvl="1" indent="-450850" eaLnBrk="1" hangingPunct="1">
              <a:spcBef>
                <a:spcPct val="15000"/>
              </a:spcBef>
            </a:pPr>
            <a:r>
              <a:rPr lang="ru-RU" altLang="ru-RU" sz="2400" dirty="0" smtClean="0"/>
              <a:t>выемка путем копирования всего содержания памяти (изображение или зеркальное отображение</a:t>
            </a:r>
            <a:r>
              <a:rPr lang="en-GB" altLang="ru-RU" sz="2400" dirty="0" smtClean="0"/>
              <a:t>);</a:t>
            </a:r>
          </a:p>
          <a:p>
            <a:pPr marL="850900" lvl="1" indent="-450850" eaLnBrk="1" hangingPunct="1">
              <a:spcBef>
                <a:spcPct val="15000"/>
              </a:spcBef>
            </a:pPr>
            <a:r>
              <a:rPr lang="ru-RU" altLang="ru-RU" sz="2400" dirty="0" smtClean="0"/>
              <a:t>выемка путем конфискации устройств для резервного копирования; и</a:t>
            </a:r>
            <a:endParaRPr lang="en-GB" altLang="ru-RU" sz="2400" dirty="0" smtClean="0"/>
          </a:p>
          <a:p>
            <a:pPr marL="0" indent="0" eaLnBrk="1" hangingPunct="1">
              <a:spcBef>
                <a:spcPct val="15000"/>
              </a:spcBef>
            </a:pPr>
            <a:r>
              <a:rPr lang="ru-RU" altLang="ru-RU" sz="2800" dirty="0" smtClean="0"/>
              <a:t>Судебная экспертиза живых данных</a:t>
            </a:r>
            <a:endParaRPr lang="en-GB" altLang="ru-RU" sz="2800" dirty="0" smtClean="0"/>
          </a:p>
          <a:p>
            <a:pPr marL="850900" lvl="1" indent="-450850" eaLnBrk="1" hangingPunct="1">
              <a:spcBef>
                <a:spcPct val="15000"/>
              </a:spcBef>
            </a:pPr>
            <a:r>
              <a:rPr lang="ru-RU" altLang="ru-RU" sz="2400" dirty="0" smtClean="0"/>
              <a:t>выемка селективных копируемых данных</a:t>
            </a:r>
            <a:endParaRPr lang="en-GB" altLang="ru-RU" sz="2400" dirty="0" smtClean="0"/>
          </a:p>
          <a:p>
            <a:pPr marL="0" indent="0" eaLnBrk="1" hangingPunct="1">
              <a:spcBef>
                <a:spcPct val="15000"/>
              </a:spcBef>
            </a:pPr>
            <a:r>
              <a:rPr lang="ru-RU" altLang="ru-RU" sz="2800" dirty="0" smtClean="0"/>
              <a:t>Выемка доказательств из Интернета</a:t>
            </a:r>
            <a:endParaRPr lang="en-GB" altLang="ru-RU" sz="2800" dirty="0" smtClean="0"/>
          </a:p>
          <a:p>
            <a:pPr marL="0" indent="0" eaLnBrk="1" hangingPunct="1">
              <a:buFont typeface="Lucida Grande"/>
              <a:buChar char="@"/>
            </a:pPr>
            <a:endParaRPr lang="en-US" altLang="ru-RU" sz="30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933450"/>
          </a:xfrm>
        </p:spPr>
        <p:txBody>
          <a:bodyPr/>
          <a:lstStyle/>
          <a:p>
            <a:pPr eaLnBrk="1" hangingPunct="1"/>
            <a:r>
              <a:rPr lang="ru-RU" altLang="ru-RU" b="1" smtClean="0"/>
              <a:t>Задачи сессии</a:t>
            </a:r>
            <a:endParaRPr lang="en-GB" altLang="ru-RU" b="1" smtClean="0"/>
          </a:p>
        </p:txBody>
      </p:sp>
      <p:sp>
        <p:nvSpPr>
          <p:cNvPr id="16386" name="Content Placeholder 2"/>
          <p:cNvSpPr>
            <a:spLocks noGrp="1"/>
          </p:cNvSpPr>
          <p:nvPr>
            <p:ph sz="quarter" idx="1"/>
          </p:nvPr>
        </p:nvSpPr>
        <p:spPr>
          <a:xfrm>
            <a:off x="457200" y="1370013"/>
            <a:ext cx="8229600" cy="4933950"/>
          </a:xfrm>
        </p:spPr>
        <p:txBody>
          <a:bodyPr rtlCol="0">
            <a:normAutofit fontScale="70000" lnSpcReduction="20000"/>
          </a:bodyPr>
          <a:lstStyle/>
          <a:p>
            <a:pPr eaLnBrk="1" fontAlgn="auto" hangingPunct="1">
              <a:spcAft>
                <a:spcPts val="0"/>
              </a:spcAft>
              <a:buFont typeface="Arial"/>
              <a:buNone/>
              <a:defRPr/>
            </a:pPr>
            <a:r>
              <a:rPr lang="ru-RU" dirty="0" smtClean="0"/>
              <a:t>К концу сессии участники должны уметь</a:t>
            </a:r>
            <a:r>
              <a:rPr lang="en-GB" dirty="0" smtClean="0"/>
              <a:t>:</a:t>
            </a:r>
          </a:p>
          <a:p>
            <a:pPr eaLnBrk="1" fontAlgn="auto" hangingPunct="1">
              <a:spcAft>
                <a:spcPts val="0"/>
              </a:spcAft>
              <a:buFont typeface="Arial"/>
              <a:buChar char="•"/>
              <a:defRPr/>
            </a:pPr>
            <a:r>
              <a:rPr lang="ru-RU" dirty="0" smtClean="0"/>
              <a:t>Обсуждать различные типы электронных доказательств</a:t>
            </a:r>
            <a:endParaRPr lang="en-GB" dirty="0" smtClean="0"/>
          </a:p>
          <a:p>
            <a:pPr eaLnBrk="1" fontAlgn="auto" hangingPunct="1">
              <a:spcAft>
                <a:spcPts val="0"/>
              </a:spcAft>
              <a:buFont typeface="Arial"/>
              <a:buChar char="•"/>
              <a:defRPr/>
            </a:pPr>
            <a:r>
              <a:rPr lang="ru-RU" dirty="0" smtClean="0"/>
              <a:t>Разъяснять принципы лучшей практики, связанные с выемкой и обращением с электронными доказательствами</a:t>
            </a:r>
            <a:endParaRPr lang="en-GB" dirty="0" smtClean="0"/>
          </a:p>
          <a:p>
            <a:pPr eaLnBrk="1" fontAlgn="auto" hangingPunct="1">
              <a:spcAft>
                <a:spcPts val="0"/>
              </a:spcAft>
              <a:buFont typeface="Arial"/>
              <a:buChar char="•"/>
              <a:defRPr/>
            </a:pPr>
            <a:r>
              <a:rPr lang="ru-RU" dirty="0" smtClean="0"/>
              <a:t>Выявлять вызовы, связанные с «мертвыми ящиками», «живыми данными» и Интернет-источниками электронных доказательств</a:t>
            </a:r>
            <a:endParaRPr lang="en-GB" dirty="0" smtClean="0"/>
          </a:p>
          <a:p>
            <a:pPr eaLnBrk="1" fontAlgn="auto" hangingPunct="1">
              <a:spcAft>
                <a:spcPts val="0"/>
              </a:spcAft>
              <a:buFont typeface="Arial"/>
              <a:buChar char="•"/>
              <a:defRPr/>
            </a:pPr>
            <a:r>
              <a:rPr lang="ru-RU" dirty="0" smtClean="0"/>
              <a:t>Выявлять вызовы, связанные с получением доказательств из других юрисдикций</a:t>
            </a:r>
            <a:endParaRPr lang="en-GB" dirty="0" smtClean="0"/>
          </a:p>
          <a:p>
            <a:pPr eaLnBrk="1" fontAlgn="auto" hangingPunct="1">
              <a:spcAft>
                <a:spcPts val="0"/>
              </a:spcAft>
              <a:buFont typeface="Arial"/>
              <a:buChar char="•"/>
              <a:defRPr/>
            </a:pPr>
            <a:r>
              <a:rPr lang="ru-RU" dirty="0" smtClean="0"/>
              <a:t>Обсуждать вопросы приемлемости электронных доказательств в ходе судебного разбирательства с точки зрения их достоверности, точности, полноты</a:t>
            </a:r>
            <a:endParaRPr lang="en-GB" dirty="0" smtClean="0"/>
          </a:p>
          <a:p>
            <a:pPr eaLnBrk="1" fontAlgn="auto" hangingPunct="1">
              <a:spcAft>
                <a:spcPts val="0"/>
              </a:spcAft>
              <a:buFont typeface="Arial"/>
              <a:buChar char="•"/>
              <a:defRPr/>
            </a:pPr>
            <a:r>
              <a:rPr lang="ru-RU" dirty="0" smtClean="0"/>
              <a:t>Разъяснять процессуальные положения Будапештской конвенции</a:t>
            </a:r>
            <a:endParaRPr lang="en-GB" dirty="0" smtClean="0"/>
          </a:p>
          <a:p>
            <a:pPr eaLnBrk="1" fontAlgn="auto" hangingPunct="1">
              <a:spcAft>
                <a:spcPts val="0"/>
              </a:spcAft>
              <a:buFont typeface="Arial"/>
              <a:buChar char="•"/>
              <a:defRPr/>
            </a:pPr>
            <a:endParaRPr lang="en-GB"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74638"/>
            <a:ext cx="8229600" cy="887412"/>
          </a:xfrm>
        </p:spPr>
        <p:txBody>
          <a:bodyPr/>
          <a:lstStyle/>
          <a:p>
            <a:pPr eaLnBrk="1" hangingPunct="1"/>
            <a:r>
              <a:rPr lang="ru-RU" altLang="ru-RU" b="1" smtClean="0"/>
              <a:t>Процедуры выемки</a:t>
            </a:r>
            <a:endParaRPr lang="en-US" altLang="ru-RU" b="1" smtClean="0"/>
          </a:p>
        </p:txBody>
      </p:sp>
      <p:sp>
        <p:nvSpPr>
          <p:cNvPr id="3" name="Content Placeholder 2"/>
          <p:cNvSpPr>
            <a:spLocks noGrp="1"/>
          </p:cNvSpPr>
          <p:nvPr>
            <p:ph idx="1"/>
          </p:nvPr>
        </p:nvSpPr>
        <p:spPr/>
        <p:txBody>
          <a:bodyPr>
            <a:normAutofit fontScale="92500"/>
          </a:bodyPr>
          <a:lstStyle/>
          <a:p>
            <a:pPr marL="4763" indent="-4763" defTabSz="88900" eaLnBrk="1" hangingPunct="1">
              <a:buFont typeface="Arial" pitchFamily="34" charset="0"/>
              <a:buNone/>
              <a:defRPr/>
            </a:pPr>
            <a:r>
              <a:rPr lang="ru-RU" altLang="ru-RU" dirty="0" smtClean="0"/>
              <a:t>Данная процедура состоит из следующих этапов, которые описаны в последующих разделах</a:t>
            </a:r>
            <a:r>
              <a:rPr lang="en-GB" altLang="ru-RU" dirty="0" smtClean="0"/>
              <a:t>: </a:t>
            </a:r>
          </a:p>
          <a:p>
            <a:pPr marL="4763" indent="-4763" defTabSz="88900" eaLnBrk="1" hangingPunct="1">
              <a:defRPr/>
            </a:pPr>
            <a:r>
              <a:rPr lang="ru-RU" altLang="ru-RU" dirty="0" smtClean="0"/>
              <a:t>подготовка выемки</a:t>
            </a:r>
            <a:r>
              <a:rPr lang="en-GB" altLang="ru-RU" dirty="0" smtClean="0"/>
              <a:t>;</a:t>
            </a:r>
          </a:p>
          <a:p>
            <a:pPr marL="4763" indent="-4763" defTabSz="88900" eaLnBrk="1" hangingPunct="1">
              <a:defRPr/>
            </a:pPr>
            <a:r>
              <a:rPr lang="ru-RU" altLang="ru-RU" dirty="0" smtClean="0"/>
              <a:t>обеспечение контроля над местом правонарушения;</a:t>
            </a:r>
            <a:endParaRPr lang="en-GB" altLang="ru-RU" dirty="0" smtClean="0"/>
          </a:p>
          <a:p>
            <a:pPr marL="4763" indent="-4763" defTabSz="88900" eaLnBrk="1" hangingPunct="1">
              <a:defRPr/>
            </a:pPr>
            <a:r>
              <a:rPr lang="ru-RU" altLang="ru-RU" dirty="0" smtClean="0"/>
              <a:t>документирование места правонарушения</a:t>
            </a:r>
            <a:r>
              <a:rPr lang="en-GB" altLang="ru-RU" dirty="0" smtClean="0"/>
              <a:t>;</a:t>
            </a:r>
          </a:p>
          <a:p>
            <a:pPr marL="4763" indent="-4763" defTabSz="88900" eaLnBrk="1" hangingPunct="1">
              <a:defRPr/>
            </a:pPr>
            <a:r>
              <a:rPr lang="ru-RU" altLang="ru-RU" dirty="0" smtClean="0"/>
              <a:t>сбор доказательств</a:t>
            </a:r>
            <a:r>
              <a:rPr lang="en-GB" altLang="ru-RU" dirty="0" smtClean="0"/>
              <a:t>;</a:t>
            </a:r>
          </a:p>
          <a:p>
            <a:pPr marL="4763" indent="-4763" defTabSz="88900" eaLnBrk="1" hangingPunct="1">
              <a:defRPr/>
            </a:pPr>
            <a:r>
              <a:rPr lang="ru-RU" altLang="ru-RU" dirty="0" smtClean="0"/>
              <a:t>упаковка, транспортировка и хранение</a:t>
            </a:r>
            <a:r>
              <a:rPr lang="en-GB" altLang="ru-RU" dirty="0" smtClean="0"/>
              <a:t>.</a:t>
            </a:r>
          </a:p>
          <a:p>
            <a:pPr marL="4763" indent="-4763" defTabSz="88900" eaLnBrk="1" hangingPunct="1">
              <a:defRPr/>
            </a:pPr>
            <a:endParaRPr lang="en-US" altLang="ru-RU"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274638"/>
            <a:ext cx="8229600" cy="939800"/>
          </a:xfrm>
        </p:spPr>
        <p:txBody>
          <a:bodyPr/>
          <a:lstStyle/>
          <a:p>
            <a:pPr eaLnBrk="1" hangingPunct="1"/>
            <a:r>
              <a:rPr lang="ru-RU" altLang="ru-RU" b="1" smtClean="0"/>
              <a:t>Подготовка выемки</a:t>
            </a:r>
            <a:endParaRPr lang="en-US" altLang="ru-RU" b="1" smtClean="0"/>
          </a:p>
        </p:txBody>
      </p:sp>
      <p:sp>
        <p:nvSpPr>
          <p:cNvPr id="3" name="Content Placeholder 2"/>
          <p:cNvSpPr>
            <a:spLocks noGrp="1"/>
          </p:cNvSpPr>
          <p:nvPr>
            <p:ph idx="1"/>
          </p:nvPr>
        </p:nvSpPr>
        <p:spPr>
          <a:xfrm>
            <a:off x="457200" y="1600200"/>
            <a:ext cx="8229600" cy="4933950"/>
          </a:xfrm>
        </p:spPr>
        <p:txBody>
          <a:bodyPr>
            <a:normAutofit lnSpcReduction="10000"/>
          </a:bodyPr>
          <a:lstStyle/>
          <a:p>
            <a:pPr marL="442913" indent="-442913" eaLnBrk="1" hangingPunct="1">
              <a:lnSpc>
                <a:spcPct val="90000"/>
              </a:lnSpc>
              <a:defRPr/>
            </a:pPr>
            <a:r>
              <a:rPr lang="ru-RU" altLang="ru-RU" sz="2400" dirty="0" smtClean="0"/>
              <a:t>Оценить вероятность и типы доказательств, которые могут быть найдены</a:t>
            </a:r>
            <a:endParaRPr lang="en-US" altLang="ru-RU" sz="2400" dirty="0" smtClean="0"/>
          </a:p>
          <a:p>
            <a:pPr marL="442913" indent="-442913" eaLnBrk="1" hangingPunct="1">
              <a:lnSpc>
                <a:spcPct val="90000"/>
              </a:lnSpc>
              <a:defRPr/>
            </a:pPr>
            <a:r>
              <a:rPr lang="ru-RU" altLang="ru-RU" sz="2400" dirty="0" smtClean="0"/>
              <a:t>Информировать группу или внешних экспертов по выемке данных</a:t>
            </a:r>
            <a:endParaRPr lang="en-US" altLang="ru-RU" sz="2400" dirty="0" smtClean="0"/>
          </a:p>
          <a:p>
            <a:pPr marL="442913" indent="-442913" eaLnBrk="1" hangingPunct="1">
              <a:lnSpc>
                <a:spcPct val="90000"/>
              </a:lnSpc>
              <a:defRPr/>
            </a:pPr>
            <a:r>
              <a:rPr lang="ru-RU" altLang="ru-RU" sz="2400" dirty="0" smtClean="0"/>
              <a:t>Определить, какой тип выемки будет произведен</a:t>
            </a:r>
            <a:endParaRPr lang="en-US" altLang="ru-RU" sz="2400" dirty="0" smtClean="0"/>
          </a:p>
          <a:p>
            <a:pPr marL="442913" indent="-442913" eaLnBrk="1" hangingPunct="1">
              <a:lnSpc>
                <a:spcPct val="90000"/>
              </a:lnSpc>
              <a:defRPr/>
            </a:pPr>
            <a:r>
              <a:rPr lang="ru-RU" altLang="ru-RU" sz="2400" dirty="0" smtClean="0"/>
              <a:t>Собрать информацию о системе </a:t>
            </a:r>
            <a:r>
              <a:rPr lang="en-US" altLang="ru-RU" sz="2400" dirty="0" smtClean="0"/>
              <a:t>IT</a:t>
            </a:r>
            <a:r>
              <a:rPr lang="ru-RU" altLang="ru-RU" sz="2400" dirty="0" smtClean="0"/>
              <a:t>, которая будет подвергнута выемке</a:t>
            </a:r>
            <a:endParaRPr lang="en-US" altLang="ru-RU" sz="2400" dirty="0" smtClean="0"/>
          </a:p>
          <a:p>
            <a:pPr marL="801688" lvl="1" indent="-355600" eaLnBrk="1" hangingPunct="1">
              <a:lnSpc>
                <a:spcPct val="90000"/>
              </a:lnSpc>
              <a:defRPr/>
            </a:pPr>
            <a:r>
              <a:rPr lang="ru-RU" altLang="ru-RU" sz="2200" dirty="0" smtClean="0"/>
              <a:t>Оборудование (ОС, приложения и хранение)</a:t>
            </a:r>
            <a:endParaRPr lang="en-US" altLang="ru-RU" sz="2200" dirty="0" smtClean="0"/>
          </a:p>
          <a:p>
            <a:pPr marL="801688" lvl="1" indent="-355600" eaLnBrk="1" hangingPunct="1">
              <a:lnSpc>
                <a:spcPct val="90000"/>
              </a:lnSpc>
              <a:defRPr/>
            </a:pPr>
            <a:r>
              <a:rPr lang="ru-RU" altLang="ru-RU" sz="2200" dirty="0" smtClean="0"/>
              <a:t>Информация о коммуникационных системах и сети</a:t>
            </a:r>
            <a:endParaRPr lang="en-US" altLang="ru-RU" sz="2200" dirty="0" smtClean="0"/>
          </a:p>
          <a:p>
            <a:pPr marL="801688" lvl="1" indent="-355600" eaLnBrk="1" hangingPunct="1">
              <a:lnSpc>
                <a:spcPct val="90000"/>
              </a:lnSpc>
              <a:defRPr/>
            </a:pPr>
            <a:r>
              <a:rPr lang="ru-RU" altLang="ru-RU" sz="2200" dirty="0" smtClean="0"/>
              <a:t>Выявить лиц, ответственных за инфраструктуры </a:t>
            </a:r>
            <a:r>
              <a:rPr lang="en-US" altLang="ru-RU" sz="2200" dirty="0" smtClean="0"/>
              <a:t>IT</a:t>
            </a:r>
          </a:p>
          <a:p>
            <a:pPr marL="801688" lvl="1" indent="-355600" eaLnBrk="1" hangingPunct="1">
              <a:lnSpc>
                <a:spcPct val="90000"/>
              </a:lnSpc>
              <a:defRPr/>
            </a:pPr>
            <a:r>
              <a:rPr lang="ru-RU" altLang="ru-RU" sz="2200" dirty="0" smtClean="0"/>
              <a:t>Как много оборудования присутствует и будет изъято?</a:t>
            </a:r>
            <a:endParaRPr lang="en-US" altLang="ru-RU" sz="2200" dirty="0" smtClean="0"/>
          </a:p>
          <a:p>
            <a:pPr marL="801688" lvl="1" indent="-355600" eaLnBrk="1" hangingPunct="1">
              <a:lnSpc>
                <a:spcPct val="90000"/>
              </a:lnSpc>
              <a:defRPr/>
            </a:pPr>
            <a:r>
              <a:rPr lang="ru-RU" altLang="ru-RU" sz="2200" dirty="0" smtClean="0"/>
              <a:t>Сколько данных необходимо копировать</a:t>
            </a:r>
            <a:endParaRPr lang="en-US" altLang="ru-RU" sz="2200" dirty="0" smtClean="0"/>
          </a:p>
          <a:p>
            <a:pPr marL="801688" lvl="1" indent="-355600" eaLnBrk="1" hangingPunct="1">
              <a:lnSpc>
                <a:spcPct val="90000"/>
              </a:lnSpc>
              <a:defRPr/>
            </a:pPr>
            <a:r>
              <a:rPr lang="ru-RU" altLang="ru-RU" sz="2200" dirty="0" smtClean="0"/>
              <a:t>Имеется ли система резервного копирования (на месте или вне его</a:t>
            </a:r>
            <a:r>
              <a:rPr lang="en-US" altLang="ru-RU" sz="2200" dirty="0" smtClean="0"/>
              <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399463" cy="4525963"/>
          </a:xfrm>
        </p:spPr>
        <p:txBody>
          <a:bodyPr>
            <a:normAutofit fontScale="92500" lnSpcReduction="10000"/>
          </a:bodyPr>
          <a:lstStyle/>
          <a:p>
            <a:pPr eaLnBrk="1" hangingPunct="1">
              <a:lnSpc>
                <a:spcPct val="90000"/>
              </a:lnSpc>
              <a:defRPr/>
            </a:pPr>
            <a:r>
              <a:rPr lang="ru-RU" altLang="ru-RU" dirty="0" smtClean="0"/>
              <a:t>Имеется ли разрешение</a:t>
            </a:r>
            <a:r>
              <a:rPr lang="en-US" altLang="ru-RU" dirty="0" smtClean="0"/>
              <a:t>?</a:t>
            </a:r>
          </a:p>
          <a:p>
            <a:pPr eaLnBrk="1" hangingPunct="1">
              <a:lnSpc>
                <a:spcPct val="90000"/>
              </a:lnSpc>
              <a:defRPr/>
            </a:pPr>
            <a:r>
              <a:rPr lang="ru-RU" altLang="ru-RU" dirty="0" smtClean="0"/>
              <a:t>Подобрать соответствующих членов группы по выемке</a:t>
            </a:r>
            <a:endParaRPr lang="en-US" altLang="ru-RU" dirty="0" smtClean="0"/>
          </a:p>
          <a:p>
            <a:pPr eaLnBrk="1" hangingPunct="1">
              <a:lnSpc>
                <a:spcPct val="90000"/>
              </a:lnSpc>
              <a:defRPr/>
            </a:pPr>
            <a:r>
              <a:rPr lang="ru-RU" altLang="ru-RU" dirty="0" smtClean="0"/>
              <a:t>Дать задание отдельным лицам</a:t>
            </a:r>
            <a:endParaRPr lang="en-US" altLang="ru-RU" dirty="0" smtClean="0"/>
          </a:p>
          <a:p>
            <a:pPr eaLnBrk="1" hangingPunct="1">
              <a:lnSpc>
                <a:spcPct val="90000"/>
              </a:lnSpc>
              <a:defRPr/>
            </a:pPr>
            <a:r>
              <a:rPr lang="ru-RU" altLang="ru-RU" dirty="0" smtClean="0"/>
              <a:t>Провести брифинг группы</a:t>
            </a:r>
            <a:endParaRPr lang="en-US" altLang="ru-RU" dirty="0" smtClean="0"/>
          </a:p>
          <a:p>
            <a:pPr eaLnBrk="1" hangingPunct="1">
              <a:lnSpc>
                <a:spcPct val="90000"/>
              </a:lnSpc>
              <a:defRPr/>
            </a:pPr>
            <a:r>
              <a:rPr lang="ru-RU" altLang="ru-RU" dirty="0" smtClean="0"/>
              <a:t>Предоставить необходимое оборудование</a:t>
            </a:r>
            <a:endParaRPr lang="en-US" altLang="ru-RU" dirty="0" smtClean="0"/>
          </a:p>
          <a:p>
            <a:pPr eaLnBrk="1" hangingPunct="1">
              <a:lnSpc>
                <a:spcPct val="90000"/>
              </a:lnSpc>
              <a:buFont typeface="Arial" pitchFamily="34" charset="0"/>
              <a:buNone/>
              <a:defRPr/>
            </a:pPr>
            <a:endParaRPr lang="en-US" altLang="ru-RU" sz="1800" b="1" dirty="0" smtClean="0"/>
          </a:p>
          <a:p>
            <a:pPr eaLnBrk="1" hangingPunct="1">
              <a:lnSpc>
                <a:spcPct val="90000"/>
              </a:lnSpc>
              <a:buFont typeface="Arial" pitchFamily="34" charset="0"/>
              <a:buNone/>
              <a:defRPr/>
            </a:pPr>
            <a:endParaRPr lang="en-US" altLang="ru-RU" sz="1800" b="1" dirty="0" smtClean="0"/>
          </a:p>
          <a:p>
            <a:pPr eaLnBrk="1" hangingPunct="1">
              <a:lnSpc>
                <a:spcPct val="90000"/>
              </a:lnSpc>
              <a:buFont typeface="Arial" pitchFamily="34" charset="0"/>
              <a:buNone/>
              <a:defRPr/>
            </a:pPr>
            <a:endParaRPr lang="en-US" altLang="ru-RU" sz="1800" b="1" dirty="0" smtClean="0"/>
          </a:p>
          <a:p>
            <a:pPr eaLnBrk="1" hangingPunct="1">
              <a:lnSpc>
                <a:spcPct val="90000"/>
              </a:lnSpc>
              <a:buFont typeface="Arial" pitchFamily="34" charset="0"/>
              <a:buNone/>
              <a:defRPr/>
            </a:pPr>
            <a:endParaRPr lang="en-US" altLang="ru-RU" sz="1800" b="1" dirty="0" smtClean="0"/>
          </a:p>
          <a:p>
            <a:pPr eaLnBrk="1" hangingPunct="1">
              <a:lnSpc>
                <a:spcPct val="90000"/>
              </a:lnSpc>
              <a:buNone/>
              <a:defRPr/>
            </a:pPr>
            <a:r>
              <a:rPr lang="ru-RU" altLang="ru-RU" sz="1800" b="1" dirty="0" smtClean="0"/>
              <a:t>Все виды действий должны соответствовать политике учреждения и ЕС, политике государства и местному законодательству</a:t>
            </a:r>
            <a:endParaRPr lang="en-US" altLang="ru-RU" sz="1800" b="1" dirty="0" smtClean="0"/>
          </a:p>
        </p:txBody>
      </p:sp>
      <p:sp>
        <p:nvSpPr>
          <p:cNvPr id="33795" name="Title 1"/>
          <p:cNvSpPr>
            <a:spLocks noGrp="1"/>
          </p:cNvSpPr>
          <p:nvPr>
            <p:ph type="title"/>
          </p:nvPr>
        </p:nvSpPr>
        <p:spPr>
          <a:xfrm>
            <a:off x="457200" y="274638"/>
            <a:ext cx="8229600" cy="939800"/>
          </a:xfrm>
        </p:spPr>
        <p:txBody>
          <a:bodyPr/>
          <a:lstStyle/>
          <a:p>
            <a:pPr eaLnBrk="1" hangingPunct="1"/>
            <a:r>
              <a:rPr lang="ru-RU" altLang="ru-RU" b="1" smtClean="0"/>
              <a:t>Подготовка выемки</a:t>
            </a:r>
            <a:endParaRPr lang="en-US" altLang="ru-RU" b="1"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74638"/>
            <a:ext cx="8229600" cy="917575"/>
          </a:xfrm>
        </p:spPr>
        <p:txBody>
          <a:bodyPr/>
          <a:lstStyle/>
          <a:p>
            <a:pPr eaLnBrk="1" hangingPunct="1"/>
            <a:r>
              <a:rPr lang="ru-RU" altLang="ru-RU" sz="4000" b="1" smtClean="0"/>
              <a:t>Обеспечение контроля над местом правонарушения</a:t>
            </a:r>
            <a:endParaRPr lang="en-US" altLang="ru-RU" sz="4000" b="1" smtClean="0"/>
          </a:p>
        </p:txBody>
      </p:sp>
      <p:sp>
        <p:nvSpPr>
          <p:cNvPr id="34819" name="Content Placeholder 2"/>
          <p:cNvSpPr>
            <a:spLocks noGrp="1"/>
          </p:cNvSpPr>
          <p:nvPr>
            <p:ph idx="1"/>
          </p:nvPr>
        </p:nvSpPr>
        <p:spPr/>
        <p:txBody>
          <a:bodyPr/>
          <a:lstStyle/>
          <a:p>
            <a:pPr eaLnBrk="1" hangingPunct="1">
              <a:buFont typeface="Arial" pitchFamily="34" charset="0"/>
              <a:buNone/>
            </a:pPr>
            <a:r>
              <a:rPr lang="ru-RU" altLang="ru-RU" b="1" dirty="0" smtClean="0"/>
              <a:t>Первое действие</a:t>
            </a:r>
            <a:endParaRPr lang="en-US" altLang="ru-RU" b="1" dirty="0" smtClean="0"/>
          </a:p>
          <a:p>
            <a:pPr eaLnBrk="1" hangingPunct="1"/>
            <a:r>
              <a:rPr lang="ru-RU" altLang="ru-RU" dirty="0" smtClean="0"/>
              <a:t>Обеспечить безопасность всех лиц на месте правонарушения и целостность всех доказательств как обычных, так и электронных</a:t>
            </a:r>
            <a:endParaRPr lang="en-US" altLang="ru-RU"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eaLnBrk="1" hangingPunct="1">
              <a:lnSpc>
                <a:spcPct val="80000"/>
              </a:lnSpc>
              <a:defRPr/>
            </a:pPr>
            <a:r>
              <a:rPr lang="ru-RU" altLang="ru-RU" sz="2700" dirty="0" smtClean="0"/>
              <a:t>Защитить уязвимые данные физическим и электронным способом</a:t>
            </a:r>
            <a:endParaRPr lang="en-GB" altLang="ru-RU" sz="2700" dirty="0" smtClean="0"/>
          </a:p>
          <a:p>
            <a:pPr eaLnBrk="1" hangingPunct="1">
              <a:lnSpc>
                <a:spcPct val="80000"/>
              </a:lnSpc>
              <a:defRPr/>
            </a:pPr>
            <a:r>
              <a:rPr lang="ru-RU" altLang="ru-RU" sz="2700" dirty="0" smtClean="0"/>
              <a:t>Определить и задокументировать связанные электронные компоненты, которые не были изъяты</a:t>
            </a:r>
            <a:endParaRPr lang="en-GB" altLang="ru-RU" sz="2700" dirty="0" smtClean="0"/>
          </a:p>
          <a:p>
            <a:pPr eaLnBrk="1" hangingPunct="1">
              <a:lnSpc>
                <a:spcPct val="80000"/>
              </a:lnSpc>
              <a:defRPr/>
            </a:pPr>
            <a:r>
              <a:rPr lang="ru-RU" altLang="ru-RU" sz="2700" dirty="0" smtClean="0"/>
              <a:t>Определить телефонные линии и линии сети, связанные с устройствами, задокументировать и промаркировать их</a:t>
            </a:r>
            <a:endParaRPr lang="en-GB" altLang="ru-RU" sz="2700" dirty="0" smtClean="0"/>
          </a:p>
          <a:p>
            <a:pPr eaLnBrk="1" hangingPunct="1">
              <a:lnSpc>
                <a:spcPct val="80000"/>
              </a:lnSpc>
              <a:defRPr/>
            </a:pPr>
            <a:r>
              <a:rPr lang="ru-RU" altLang="ru-RU" sz="2700" dirty="0" smtClean="0"/>
              <a:t>Определить, требуются ли другие улики, связанные с устройством, подлежащим изъятию (например, ДНК, отпечатки пальцев, наркотики, ускорители</a:t>
            </a:r>
            <a:r>
              <a:rPr lang="en-GB" altLang="ru-RU" sz="2700" dirty="0" smtClean="0"/>
              <a:t>)</a:t>
            </a:r>
          </a:p>
          <a:p>
            <a:pPr eaLnBrk="1" hangingPunct="1">
              <a:lnSpc>
                <a:spcPct val="80000"/>
              </a:lnSpc>
              <a:defRPr/>
            </a:pPr>
            <a:r>
              <a:rPr lang="ru-RU" altLang="ru-RU" sz="2700" dirty="0" smtClean="0"/>
              <a:t>Обыскать место преступления на наличие неэлектронных, но связанных доказательств</a:t>
            </a:r>
            <a:endParaRPr lang="en-GB" altLang="ru-RU" sz="2700" dirty="0" smtClean="0"/>
          </a:p>
          <a:p>
            <a:pPr eaLnBrk="1" hangingPunct="1">
              <a:lnSpc>
                <a:spcPct val="80000"/>
              </a:lnSpc>
              <a:defRPr/>
            </a:pPr>
            <a:r>
              <a:rPr lang="ru-RU" altLang="ru-RU" sz="2700" dirty="0" smtClean="0"/>
              <a:t>Провести предварительные опросы</a:t>
            </a:r>
            <a:endParaRPr lang="en-US" altLang="ru-RU" sz="2700" dirty="0" smtClean="0"/>
          </a:p>
        </p:txBody>
      </p:sp>
      <p:sp>
        <p:nvSpPr>
          <p:cNvPr id="35843" name="Title 1"/>
          <p:cNvSpPr>
            <a:spLocks noGrp="1"/>
          </p:cNvSpPr>
          <p:nvPr>
            <p:ph type="title"/>
          </p:nvPr>
        </p:nvSpPr>
        <p:spPr>
          <a:xfrm>
            <a:off x="457200" y="274638"/>
            <a:ext cx="8229600" cy="917575"/>
          </a:xfrm>
        </p:spPr>
        <p:txBody>
          <a:bodyPr/>
          <a:lstStyle/>
          <a:p>
            <a:pPr eaLnBrk="1" hangingPunct="1"/>
            <a:r>
              <a:rPr lang="ru-RU" altLang="ru-RU" sz="4000" b="1" smtClean="0"/>
              <a:t>Обеспечение контроля над местом правонарушения</a:t>
            </a:r>
            <a:endParaRPr lang="en-US" altLang="ru-RU" sz="4000" b="1"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274638"/>
            <a:ext cx="8229600" cy="950912"/>
          </a:xfrm>
        </p:spPr>
        <p:txBody>
          <a:bodyPr/>
          <a:lstStyle/>
          <a:p>
            <a:pPr eaLnBrk="1" hangingPunct="1"/>
            <a:r>
              <a:rPr lang="ru-RU" altLang="ru-RU" b="1" smtClean="0"/>
              <a:t>Документирование места правонарушения</a:t>
            </a:r>
            <a:endParaRPr lang="en-US" altLang="ru-RU" b="1" smtClean="0"/>
          </a:p>
        </p:txBody>
      </p:sp>
      <p:sp>
        <p:nvSpPr>
          <p:cNvPr id="36867" name="Content Placeholder 2"/>
          <p:cNvSpPr>
            <a:spLocks noGrp="1"/>
          </p:cNvSpPr>
          <p:nvPr>
            <p:ph idx="1"/>
          </p:nvPr>
        </p:nvSpPr>
        <p:spPr/>
        <p:txBody>
          <a:bodyPr/>
          <a:lstStyle/>
          <a:p>
            <a:pPr eaLnBrk="1" hangingPunct="1"/>
            <a:r>
              <a:rPr lang="ru-RU" altLang="ru-RU" dirty="0" smtClean="0"/>
              <a:t>Документирование места правонарушения – это постоянный процесс </a:t>
            </a:r>
            <a:r>
              <a:rPr lang="ru-RU" altLang="ru-RU" b="1" dirty="0" smtClean="0"/>
              <a:t>на протяжении всей процедуры изъятия</a:t>
            </a:r>
            <a:r>
              <a:rPr lang="ru-RU" altLang="ru-RU" dirty="0" smtClean="0"/>
              <a:t>. Чрезвычайно важно аккуратно задокументировать место и условия компьютеров, устройств для хранения данных и иных электронных устройств, а также обычные доказательства</a:t>
            </a:r>
            <a:r>
              <a:rPr lang="en-GB" altLang="ru-RU" dirty="0" smtClean="0"/>
              <a:t>. </a:t>
            </a:r>
          </a:p>
          <a:p>
            <a:pPr eaLnBrk="1" hangingPunct="1"/>
            <a:endParaRPr lang="en-US" altLang="ru-RU"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76813"/>
          </a:xfrm>
        </p:spPr>
        <p:txBody>
          <a:bodyPr rtlCol="0">
            <a:normAutofit fontScale="70000" lnSpcReduction="20000"/>
          </a:bodyPr>
          <a:lstStyle/>
          <a:p>
            <a:pPr eaLnBrk="1" fontAlgn="auto" hangingPunct="1">
              <a:spcAft>
                <a:spcPts val="0"/>
              </a:spcAft>
              <a:buFont typeface="Arial"/>
              <a:buChar char="•"/>
              <a:defRPr/>
            </a:pPr>
            <a:r>
              <a:rPr lang="ru-RU" dirty="0" smtClean="0"/>
              <a:t>Физическое место преступления</a:t>
            </a:r>
            <a:endParaRPr lang="en-GB" dirty="0" smtClean="0"/>
          </a:p>
          <a:p>
            <a:pPr eaLnBrk="1" fontAlgn="auto" hangingPunct="1">
              <a:spcAft>
                <a:spcPts val="0"/>
              </a:spcAft>
              <a:buFont typeface="Arial"/>
              <a:buChar char="•"/>
              <a:defRPr/>
            </a:pPr>
            <a:r>
              <a:rPr lang="ru-RU" dirty="0" smtClean="0"/>
              <a:t>Компьютерные системы и электронные компоненты/устройства/оборудование</a:t>
            </a:r>
            <a:endParaRPr lang="en-GB" dirty="0" smtClean="0"/>
          </a:p>
          <a:p>
            <a:pPr eaLnBrk="1" fontAlgn="auto" hangingPunct="1">
              <a:spcAft>
                <a:spcPts val="0"/>
              </a:spcAft>
              <a:buFont typeface="Arial"/>
              <a:buChar char="•"/>
              <a:defRPr/>
            </a:pPr>
            <a:r>
              <a:rPr lang="ru-RU" dirty="0" smtClean="0"/>
              <a:t>Подробности в отношении всего найденного оборудования, например, изготовитель, модель, серийный номер</a:t>
            </a:r>
            <a:endParaRPr lang="en-GB" dirty="0" smtClean="0"/>
          </a:p>
          <a:p>
            <a:pPr eaLnBrk="1" fontAlgn="auto" hangingPunct="1">
              <a:spcAft>
                <a:spcPts val="0"/>
              </a:spcAft>
              <a:buFont typeface="Arial"/>
              <a:buChar char="•"/>
              <a:defRPr/>
            </a:pPr>
            <a:r>
              <a:rPr lang="ru-RU" dirty="0" smtClean="0"/>
              <a:t>Условия и место положения каждой компьютерной системы, содержащей или представляющей электронные доказательства, включая состояние электроснабжения компьютеров (включен, выключен или в спящем режиме</a:t>
            </a:r>
            <a:r>
              <a:rPr lang="en-GB" dirty="0" smtClean="0"/>
              <a:t>) </a:t>
            </a:r>
          </a:p>
          <a:p>
            <a:pPr eaLnBrk="1" fontAlgn="auto" hangingPunct="1">
              <a:spcAft>
                <a:spcPts val="0"/>
              </a:spcAft>
              <a:buFont typeface="Arial"/>
              <a:buChar char="•"/>
              <a:defRPr/>
            </a:pPr>
            <a:r>
              <a:rPr lang="ru-RU" dirty="0" smtClean="0"/>
              <a:t>Промаркируйте все порты и кабели (включая соединение с периферийными устройствами), для того чтобы можно было вновь точно смонтировать оборудование позднее</a:t>
            </a:r>
            <a:endParaRPr lang="en-GB" sz="3600" dirty="0" smtClean="0"/>
          </a:p>
          <a:p>
            <a:pPr eaLnBrk="1" fontAlgn="auto" hangingPunct="1">
              <a:spcAft>
                <a:spcPts val="0"/>
              </a:spcAft>
              <a:buFont typeface="Arial"/>
              <a:buChar char="•"/>
              <a:defRPr/>
            </a:pPr>
            <a:r>
              <a:rPr lang="ru-RU" dirty="0" smtClean="0"/>
              <a:t>Промаркируйте неиспользуемые порты соединения как «неиспользуемые». Определите док-станции ноутбука для того, чтобы постараться выявить другие устройства хранения данных</a:t>
            </a:r>
            <a:endParaRPr lang="en-GB" sz="3600" dirty="0" smtClean="0"/>
          </a:p>
        </p:txBody>
      </p:sp>
      <p:sp>
        <p:nvSpPr>
          <p:cNvPr id="37891" name="Title 1"/>
          <p:cNvSpPr>
            <a:spLocks noGrp="1"/>
          </p:cNvSpPr>
          <p:nvPr>
            <p:ph type="title"/>
          </p:nvPr>
        </p:nvSpPr>
        <p:spPr>
          <a:xfrm>
            <a:off x="457200" y="274638"/>
            <a:ext cx="8229600" cy="950912"/>
          </a:xfrm>
        </p:spPr>
        <p:txBody>
          <a:bodyPr/>
          <a:lstStyle/>
          <a:p>
            <a:pPr eaLnBrk="1" hangingPunct="1"/>
            <a:r>
              <a:rPr lang="ru-RU" altLang="ru-RU" b="1" smtClean="0"/>
              <a:t>Документирование места правонарушения</a:t>
            </a:r>
            <a:endParaRPr lang="en-US" altLang="ru-RU" b="1"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886325"/>
          </a:xfrm>
        </p:spPr>
        <p:txBody>
          <a:bodyPr rtlCol="0">
            <a:normAutofit fontScale="70000" lnSpcReduction="20000"/>
          </a:bodyPr>
          <a:lstStyle/>
          <a:p>
            <a:pPr eaLnBrk="1" fontAlgn="auto" hangingPunct="1">
              <a:spcAft>
                <a:spcPts val="0"/>
              </a:spcAft>
              <a:buFont typeface="Arial"/>
              <a:buChar char="•"/>
              <a:defRPr/>
            </a:pPr>
            <a:r>
              <a:rPr lang="ru-RU" dirty="0" smtClean="0"/>
              <a:t>Сфотографируйте переднюю часть компьютера, а также экран монитора и другие компоненты</a:t>
            </a:r>
            <a:endParaRPr lang="en-GB" sz="3600" dirty="0" smtClean="0"/>
          </a:p>
          <a:p>
            <a:pPr eaLnBrk="1" fontAlgn="auto" hangingPunct="1">
              <a:spcAft>
                <a:spcPts val="0"/>
              </a:spcAft>
              <a:buFont typeface="Arial"/>
              <a:buChar char="•"/>
              <a:defRPr/>
            </a:pPr>
            <a:r>
              <a:rPr lang="ru-RU" dirty="0" smtClean="0"/>
              <a:t>Письменно запишите, что появляется на экране монитора</a:t>
            </a:r>
            <a:endParaRPr lang="en-GB" sz="3600" dirty="0" smtClean="0"/>
          </a:p>
          <a:p>
            <a:pPr eaLnBrk="1" fontAlgn="auto" hangingPunct="1">
              <a:spcAft>
                <a:spcPts val="0"/>
              </a:spcAft>
              <a:buFont typeface="Arial"/>
              <a:buChar char="•"/>
              <a:defRPr/>
            </a:pPr>
            <a:r>
              <a:rPr lang="ru-RU" dirty="0" smtClean="0"/>
              <a:t>Снимите на видео активные программы или более подробно задокументируйте то, что видно на экране монитора</a:t>
            </a:r>
            <a:endParaRPr lang="en-GB" sz="3600" dirty="0" smtClean="0"/>
          </a:p>
          <a:p>
            <a:pPr eaLnBrk="1" fontAlgn="auto" hangingPunct="1">
              <a:spcAft>
                <a:spcPts val="0"/>
              </a:spcAft>
              <a:buFont typeface="Arial"/>
              <a:buChar char="•"/>
              <a:defRPr/>
            </a:pPr>
            <a:r>
              <a:rPr lang="ru-RU" dirty="0" smtClean="0"/>
              <a:t>Информация от лиц, найденных на месте преступления</a:t>
            </a:r>
            <a:endParaRPr lang="en-GB" sz="3600" dirty="0" smtClean="0"/>
          </a:p>
          <a:p>
            <a:pPr eaLnBrk="1" fontAlgn="auto" hangingPunct="1">
              <a:spcAft>
                <a:spcPts val="0"/>
              </a:spcAft>
              <a:buFont typeface="Arial"/>
              <a:buChar char="•"/>
              <a:defRPr/>
            </a:pPr>
            <a:r>
              <a:rPr lang="ru-RU" dirty="0" smtClean="0"/>
              <a:t>Запишите данные всех лиц, найденных в обыскиваемом помещении</a:t>
            </a:r>
            <a:endParaRPr lang="en-GB" sz="3600" dirty="0" smtClean="0"/>
          </a:p>
          <a:p>
            <a:pPr eaLnBrk="1" fontAlgn="auto" hangingPunct="1">
              <a:spcAft>
                <a:spcPts val="0"/>
              </a:spcAft>
              <a:buFont typeface="Arial"/>
              <a:buChar char="•"/>
              <a:defRPr/>
            </a:pPr>
            <a:r>
              <a:rPr lang="ru-RU" dirty="0" smtClean="0"/>
              <a:t>Данные всех лиц, которые использовали соответствующую компьютерную систему/оборудование</a:t>
            </a:r>
            <a:endParaRPr lang="en-GB" sz="3600" dirty="0" smtClean="0"/>
          </a:p>
          <a:p>
            <a:pPr eaLnBrk="1" fontAlgn="auto" hangingPunct="1">
              <a:spcAft>
                <a:spcPts val="0"/>
              </a:spcAft>
              <a:buFont typeface="Arial"/>
              <a:buChar char="•"/>
              <a:defRPr/>
            </a:pPr>
            <a:r>
              <a:rPr lang="ru-RU" dirty="0" smtClean="0"/>
              <a:t>Замечания, комментарии и информация, предоставленная пользователями компьютеров/владельцами/свидетелями</a:t>
            </a:r>
            <a:endParaRPr lang="en-GB" sz="3600" dirty="0" smtClean="0"/>
          </a:p>
          <a:p>
            <a:pPr eaLnBrk="1" fontAlgn="auto" hangingPunct="1">
              <a:spcAft>
                <a:spcPts val="0"/>
              </a:spcAft>
              <a:buFont typeface="Arial"/>
              <a:buChar char="•"/>
              <a:defRPr/>
            </a:pPr>
            <a:r>
              <a:rPr lang="ru-RU" dirty="0" smtClean="0"/>
              <a:t>Действия, предпринятые на месте преступления</a:t>
            </a:r>
            <a:endParaRPr lang="en-US" dirty="0"/>
          </a:p>
        </p:txBody>
      </p:sp>
      <p:sp>
        <p:nvSpPr>
          <p:cNvPr id="38915" name="Title 1"/>
          <p:cNvSpPr>
            <a:spLocks noGrp="1"/>
          </p:cNvSpPr>
          <p:nvPr>
            <p:ph type="title"/>
          </p:nvPr>
        </p:nvSpPr>
        <p:spPr>
          <a:xfrm>
            <a:off x="457200" y="274638"/>
            <a:ext cx="8229600" cy="950912"/>
          </a:xfrm>
        </p:spPr>
        <p:txBody>
          <a:bodyPr/>
          <a:lstStyle/>
          <a:p>
            <a:pPr eaLnBrk="1" hangingPunct="1"/>
            <a:r>
              <a:rPr lang="ru-RU" altLang="ru-RU" b="1" smtClean="0"/>
              <a:t>Документирование места правонарушения</a:t>
            </a:r>
            <a:endParaRPr lang="en-US" altLang="ru-RU" b="1"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274638"/>
            <a:ext cx="8229600" cy="939800"/>
          </a:xfrm>
        </p:spPr>
        <p:txBody>
          <a:bodyPr/>
          <a:lstStyle/>
          <a:p>
            <a:pPr eaLnBrk="1" hangingPunct="1"/>
            <a:r>
              <a:rPr lang="ru-RU" altLang="ru-RU" b="1" dirty="0" smtClean="0"/>
              <a:t>Сбор доказательств</a:t>
            </a:r>
            <a:endParaRPr lang="en-US" altLang="ru-RU" b="1" dirty="0" smtClean="0"/>
          </a:p>
        </p:txBody>
      </p:sp>
      <p:sp>
        <p:nvSpPr>
          <p:cNvPr id="39939" name="Content Placeholder 2"/>
          <p:cNvSpPr>
            <a:spLocks noGrp="1"/>
          </p:cNvSpPr>
          <p:nvPr>
            <p:ph idx="1"/>
          </p:nvPr>
        </p:nvSpPr>
        <p:spPr/>
        <p:txBody>
          <a:bodyPr/>
          <a:lstStyle/>
          <a:p>
            <a:pPr marL="366713" indent="-3175" eaLnBrk="1" hangingPunct="1">
              <a:buFont typeface="Arial" pitchFamily="34" charset="0"/>
              <a:buNone/>
            </a:pPr>
            <a:r>
              <a:rPr lang="ru-RU" altLang="ru-RU" dirty="0" smtClean="0"/>
              <a:t>Система </a:t>
            </a:r>
            <a:r>
              <a:rPr lang="en-GB" altLang="ru-RU" dirty="0" smtClean="0"/>
              <a:t>IT </a:t>
            </a:r>
            <a:r>
              <a:rPr lang="ru-RU" altLang="ru-RU" dirty="0" smtClean="0"/>
              <a:t>не должна подвергаться выемке как доказательство только потому, что она найдена на месте преступления. Такая мера должна быть обоснована и соразмерна соответствующему правонарушению, поэтому лицо, отдающее указание об обыске, должно принять осознанное решение, следует ли изымать оборудование следственным органом.</a:t>
            </a:r>
            <a:endParaRPr lang="en-GB" altLang="ru-RU" dirty="0"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ontent Placeholder 2"/>
          <p:cNvSpPr>
            <a:spLocks noGrp="1"/>
          </p:cNvSpPr>
          <p:nvPr>
            <p:ph idx="1"/>
          </p:nvPr>
        </p:nvSpPr>
        <p:spPr/>
        <p:txBody>
          <a:bodyPr/>
          <a:lstStyle/>
          <a:p>
            <a:pPr marL="363538" indent="0" eaLnBrk="1" hangingPunct="1">
              <a:buNone/>
            </a:pPr>
            <a:r>
              <a:rPr lang="ru-RU" sz="2800" dirty="0" smtClean="0"/>
              <a:t>С электронными доказательствами</a:t>
            </a:r>
            <a:r>
              <a:rPr lang="en-GB" sz="2800" dirty="0" smtClean="0"/>
              <a:t>, </a:t>
            </a:r>
            <a:r>
              <a:rPr lang="ru-RU" sz="2800" dirty="0" smtClean="0"/>
              <a:t>как и с любыми другими уликами, необходимо обращаться тщательно и таким образом, чтобы сохранить их доказательную ценность. Это касается не только физической целостности предмета или устройства, но и тех электронных данных, которые в нем содержатся, некоторые типы электронных доказательств, исходя из этого, требуют специальных методов сбора, упаковки и транспортировки</a:t>
            </a:r>
            <a:r>
              <a:rPr lang="en-GB" altLang="ru-RU" dirty="0" smtClean="0"/>
              <a:t>. </a:t>
            </a:r>
            <a:endParaRPr lang="en-US" altLang="ru-RU" dirty="0" smtClean="0"/>
          </a:p>
        </p:txBody>
      </p:sp>
      <p:sp>
        <p:nvSpPr>
          <p:cNvPr id="40963" name="Title 1"/>
          <p:cNvSpPr>
            <a:spLocks noGrp="1"/>
          </p:cNvSpPr>
          <p:nvPr>
            <p:ph type="title"/>
          </p:nvPr>
        </p:nvSpPr>
        <p:spPr>
          <a:xfrm>
            <a:off x="457200" y="274638"/>
            <a:ext cx="8229600" cy="939800"/>
          </a:xfrm>
        </p:spPr>
        <p:txBody>
          <a:bodyPr/>
          <a:lstStyle/>
          <a:p>
            <a:pPr eaLnBrk="1" hangingPunct="1"/>
            <a:r>
              <a:rPr lang="ru-RU" altLang="ru-RU" b="1" smtClean="0"/>
              <a:t>Сбор доказательств</a:t>
            </a:r>
            <a:endParaRPr lang="en-US" altLang="ru-RU" b="1"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5123" name="TextBox 4"/>
          <p:cNvSpPr txBox="1">
            <a:spLocks noChangeArrowheads="1"/>
          </p:cNvSpPr>
          <p:nvPr/>
        </p:nvSpPr>
        <p:spPr bwMode="auto">
          <a:xfrm>
            <a:off x="3167063" y="4500563"/>
            <a:ext cx="2841625" cy="923925"/>
          </a:xfrm>
          <a:prstGeom prst="rect">
            <a:avLst/>
          </a:prstGeom>
          <a:noFill/>
          <a:ln w="9525">
            <a:noFill/>
            <a:miter lim="800000"/>
            <a:headEnd/>
            <a:tailEnd/>
          </a:ln>
        </p:spPr>
        <p:txBody>
          <a:bodyPr wrap="none">
            <a:spAutoFit/>
          </a:bodyPr>
          <a:lstStyle/>
          <a:p>
            <a:r>
              <a:rPr lang="ru-RU" altLang="ru-RU" sz="5400" b="1"/>
              <a:t>Вопросы</a:t>
            </a:r>
            <a:endParaRPr lang="en-GB" altLang="ru-RU" sz="5400" b="1"/>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74638"/>
            <a:ext cx="8229600" cy="928687"/>
          </a:xfrm>
        </p:spPr>
        <p:txBody>
          <a:bodyPr/>
          <a:lstStyle/>
          <a:p>
            <a:pPr eaLnBrk="1" hangingPunct="1"/>
            <a:r>
              <a:rPr lang="ru-RU" altLang="ru-RU" b="1" dirty="0" smtClean="0"/>
              <a:t>Упаковка, транспортировка и хранение</a:t>
            </a:r>
            <a:endParaRPr lang="en-US" altLang="ru-RU" b="1" dirty="0" smtClean="0"/>
          </a:p>
        </p:txBody>
      </p:sp>
      <p:sp>
        <p:nvSpPr>
          <p:cNvPr id="3" name="Content Placeholder 2"/>
          <p:cNvSpPr>
            <a:spLocks noGrp="1"/>
          </p:cNvSpPr>
          <p:nvPr>
            <p:ph idx="1"/>
          </p:nvPr>
        </p:nvSpPr>
        <p:spPr/>
        <p:txBody>
          <a:bodyPr rtlCol="0">
            <a:normAutofit fontScale="77500" lnSpcReduction="20000"/>
          </a:bodyPr>
          <a:lstStyle/>
          <a:p>
            <a:pPr marL="363538" indent="0" eaLnBrk="1" fontAlgn="auto" hangingPunct="1">
              <a:spcAft>
                <a:spcPts val="0"/>
              </a:spcAft>
              <a:buFont typeface="Arial"/>
              <a:buNone/>
              <a:defRPr/>
            </a:pPr>
            <a:r>
              <a:rPr lang="ru-RU" dirty="0" smtClean="0"/>
              <a:t>Компьютеры и связанные с ними устройства и оборудование являются уязвимыми электронными инструментами, которые чувствительны к температуре, влажности, физическому воздействию, статическому электричеству, магнитным источникам и даже к некоторым действиям (например, включение/выключение). Исходя из этого, необходимо принимать специальные меры предосторожности при упаковке, транспортировке и хранении электронных доказательств. Для поддержания цепи сохранения данных, необходимо соответствующим образом регистрировать процедуры упаковки, транспортировки и хранения.</a:t>
            </a:r>
            <a:endParaRPr lang="en-GB" dirty="0" smtClean="0"/>
          </a:p>
          <a:p>
            <a:pPr eaLnBrk="1" fontAlgn="auto" hangingPunct="1">
              <a:spcAft>
                <a:spcPts val="0"/>
              </a:spcAft>
              <a:buFont typeface="Arial"/>
              <a:buNone/>
              <a:defRPr/>
            </a:pP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43011" name="TextBox 4"/>
          <p:cNvSpPr txBox="1">
            <a:spLocks noChangeArrowheads="1"/>
          </p:cNvSpPr>
          <p:nvPr/>
        </p:nvSpPr>
        <p:spPr bwMode="auto">
          <a:xfrm>
            <a:off x="3167063" y="4500563"/>
            <a:ext cx="2841625" cy="923925"/>
          </a:xfrm>
          <a:prstGeom prst="rect">
            <a:avLst/>
          </a:prstGeom>
          <a:noFill/>
          <a:ln w="9525">
            <a:noFill/>
            <a:miter lim="800000"/>
            <a:headEnd/>
            <a:tailEnd/>
          </a:ln>
        </p:spPr>
        <p:txBody>
          <a:bodyPr wrap="none">
            <a:spAutoFit/>
          </a:bodyPr>
          <a:lstStyle/>
          <a:p>
            <a:r>
              <a:rPr lang="ru-RU" altLang="ru-RU" sz="5400" b="1"/>
              <a:t>Вопросы</a:t>
            </a:r>
            <a:endParaRPr lang="en-GB" altLang="ru-RU" sz="5400" b="1"/>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34" name="Group 2"/>
          <p:cNvGrpSpPr>
            <a:grpSpLocks noChangeAspect="1"/>
          </p:cNvGrpSpPr>
          <p:nvPr/>
        </p:nvGrpSpPr>
        <p:grpSpPr bwMode="auto">
          <a:xfrm>
            <a:off x="2828925" y="457200"/>
            <a:ext cx="3673475" cy="5976938"/>
            <a:chOff x="1338" y="255"/>
            <a:chExt cx="3192" cy="3900"/>
          </a:xfrm>
        </p:grpSpPr>
        <p:sp>
          <p:nvSpPr>
            <p:cNvPr id="44037"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fr-FR"/>
            </a:p>
          </p:txBody>
        </p:sp>
        <p:sp>
          <p:nvSpPr>
            <p:cNvPr id="6" name="AutoShape 4"/>
            <p:cNvSpPr>
              <a:spLocks noChangeArrowheads="1"/>
            </p:cNvSpPr>
            <p:nvPr/>
          </p:nvSpPr>
          <p:spPr bwMode="auto">
            <a:xfrm>
              <a:off x="1338" y="526"/>
              <a:ext cx="3188" cy="3618"/>
            </a:xfrm>
            <a:prstGeom prst="roundRect">
              <a:avLst>
                <a:gd name="adj" fmla="val 2463"/>
              </a:avLst>
            </a:prstGeom>
            <a:solidFill>
              <a:schemeClr val="accent2">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44039"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altLang="ru-RU"/>
            </a:p>
          </p:txBody>
        </p:sp>
        <p:sp>
          <p:nvSpPr>
            <p:cNvPr id="8"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44041"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altLang="ru-RU"/>
            </a:p>
          </p:txBody>
        </p:sp>
        <p:sp>
          <p:nvSpPr>
            <p:cNvPr id="44042"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fr-FR"/>
            </a:p>
          </p:txBody>
        </p:sp>
        <p:sp>
          <p:nvSpPr>
            <p:cNvPr id="44043"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fr-FR"/>
            </a:p>
          </p:txBody>
        </p:sp>
        <p:sp>
          <p:nvSpPr>
            <p:cNvPr id="44044"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fr-FR"/>
            </a:p>
          </p:txBody>
        </p:sp>
        <p:sp>
          <p:nvSpPr>
            <p:cNvPr id="44045"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fr-FR"/>
            </a:p>
          </p:txBody>
        </p:sp>
        <p:sp>
          <p:nvSpPr>
            <p:cNvPr id="44046"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fr-FR"/>
            </a:p>
          </p:txBody>
        </p:sp>
        <p:sp>
          <p:nvSpPr>
            <p:cNvPr id="44047"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fr-FR"/>
            </a:p>
          </p:txBody>
        </p:sp>
        <p:sp>
          <p:nvSpPr>
            <p:cNvPr id="44048"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fr-FR"/>
            </a:p>
          </p:txBody>
        </p:sp>
        <p:sp>
          <p:nvSpPr>
            <p:cNvPr id="44049"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fr-FR"/>
            </a:p>
          </p:txBody>
        </p:sp>
        <p:sp>
          <p:nvSpPr>
            <p:cNvPr id="44050"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altLang="ru-RU"/>
            </a:p>
          </p:txBody>
        </p:sp>
        <p:sp>
          <p:nvSpPr>
            <p:cNvPr id="44051"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altLang="ru-RU"/>
            </a:p>
          </p:txBody>
        </p:sp>
        <p:sp>
          <p:nvSpPr>
            <p:cNvPr id="44052"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altLang="ru-RU"/>
            </a:p>
          </p:txBody>
        </p:sp>
        <p:sp>
          <p:nvSpPr>
            <p:cNvPr id="44053"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altLang="ru-RU"/>
            </a:p>
          </p:txBody>
        </p:sp>
        <p:sp>
          <p:nvSpPr>
            <p:cNvPr id="44054"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altLang="ru-RU"/>
            </a:p>
          </p:txBody>
        </p:sp>
        <p:sp>
          <p:nvSpPr>
            <p:cNvPr id="44055"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altLang="ru-RU"/>
            </a:p>
          </p:txBody>
        </p:sp>
        <p:sp>
          <p:nvSpPr>
            <p:cNvPr id="44056"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altLang="ru-RU"/>
            </a:p>
          </p:txBody>
        </p:sp>
        <p:sp>
          <p:nvSpPr>
            <p:cNvPr id="44057"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altLang="ru-RU"/>
            </a:p>
          </p:txBody>
        </p:sp>
        <p:sp>
          <p:nvSpPr>
            <p:cNvPr id="44058"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altLang="ru-RU"/>
            </a:p>
          </p:txBody>
        </p:sp>
        <p:sp>
          <p:nvSpPr>
            <p:cNvPr id="44059"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altLang="ru-RU"/>
            </a:p>
          </p:txBody>
        </p:sp>
        <p:sp>
          <p:nvSpPr>
            <p:cNvPr id="44060"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altLang="ru-RU"/>
            </a:p>
          </p:txBody>
        </p:sp>
        <p:sp>
          <p:nvSpPr>
            <p:cNvPr id="44061"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altLang="ru-RU"/>
            </a:p>
          </p:txBody>
        </p:sp>
        <p:sp>
          <p:nvSpPr>
            <p:cNvPr id="44062"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altLang="ru-RU"/>
            </a:p>
          </p:txBody>
        </p:sp>
        <p:sp>
          <p:nvSpPr>
            <p:cNvPr id="44063"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altLang="ru-RU"/>
            </a:p>
          </p:txBody>
        </p:sp>
        <p:sp>
          <p:nvSpPr>
            <p:cNvPr id="44064"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altLang="ru-RU"/>
            </a:p>
          </p:txBody>
        </p:sp>
        <p:sp>
          <p:nvSpPr>
            <p:cNvPr id="44065"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altLang="ru-RU"/>
            </a:p>
          </p:txBody>
        </p:sp>
        <p:sp>
          <p:nvSpPr>
            <p:cNvPr id="44066"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fr-FR"/>
            </a:p>
          </p:txBody>
        </p:sp>
        <p:sp>
          <p:nvSpPr>
            <p:cNvPr id="44067"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altLang="ru-RU"/>
            </a:p>
          </p:txBody>
        </p:sp>
        <p:sp>
          <p:nvSpPr>
            <p:cNvPr id="44068"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fr-FR"/>
            </a:p>
          </p:txBody>
        </p:sp>
        <p:sp>
          <p:nvSpPr>
            <p:cNvPr id="44069"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44070"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altLang="ru-RU"/>
            </a:p>
          </p:txBody>
        </p:sp>
        <p:sp>
          <p:nvSpPr>
            <p:cNvPr id="44071"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44072"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altLang="ru-RU"/>
            </a:p>
          </p:txBody>
        </p:sp>
        <p:sp>
          <p:nvSpPr>
            <p:cNvPr id="44073"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altLang="ru-RU"/>
            </a:p>
          </p:txBody>
        </p:sp>
        <p:sp>
          <p:nvSpPr>
            <p:cNvPr id="44074"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altLang="ru-RU"/>
            </a:p>
          </p:txBody>
        </p:sp>
        <p:sp>
          <p:nvSpPr>
            <p:cNvPr id="44075"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44076"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altLang="ru-RU"/>
            </a:p>
          </p:txBody>
        </p:sp>
        <p:sp>
          <p:nvSpPr>
            <p:cNvPr id="44077"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altLang="ru-RU"/>
            </a:p>
          </p:txBody>
        </p:sp>
        <p:sp>
          <p:nvSpPr>
            <p:cNvPr id="44078"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altLang="ru-RU"/>
            </a:p>
          </p:txBody>
        </p:sp>
        <p:sp>
          <p:nvSpPr>
            <p:cNvPr id="44079"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44080"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altLang="ru-RU"/>
            </a:p>
          </p:txBody>
        </p:sp>
      </p:grpSp>
      <p:sp>
        <p:nvSpPr>
          <p:cNvPr id="44035" name="TextBox 48"/>
          <p:cNvSpPr txBox="1">
            <a:spLocks noChangeArrowheads="1"/>
          </p:cNvSpPr>
          <p:nvPr/>
        </p:nvSpPr>
        <p:spPr bwMode="auto">
          <a:xfrm>
            <a:off x="3144838" y="2698750"/>
            <a:ext cx="3068637" cy="1938338"/>
          </a:xfrm>
          <a:prstGeom prst="rect">
            <a:avLst/>
          </a:prstGeom>
          <a:noFill/>
          <a:ln w="9525">
            <a:noFill/>
            <a:miter lim="800000"/>
            <a:headEnd/>
            <a:tailEnd/>
          </a:ln>
        </p:spPr>
        <p:txBody>
          <a:bodyPr>
            <a:spAutoFit/>
          </a:bodyPr>
          <a:lstStyle/>
          <a:p>
            <a:pPr algn="ctr"/>
            <a:r>
              <a:rPr lang="ru-RU" altLang="ru-RU" sz="3000" b="1"/>
              <a:t>РАССЛЕДОВАНИЕ И АНАЛИЗ ЭЛЕКТРОННЫХ ДОКАЗАТЕЛЬСТВ</a:t>
            </a:r>
            <a:endParaRPr lang="en-US" altLang="ru-RU" sz="3000" b="1"/>
          </a:p>
        </p:txBody>
      </p:sp>
      <p:sp>
        <p:nvSpPr>
          <p:cNvPr id="50" name="Slide Number Placeholder 49"/>
          <p:cNvSpPr>
            <a:spLocks noGrp="1"/>
          </p:cNvSpPr>
          <p:nvPr>
            <p:ph type="sldNum" sz="quarter" idx="12"/>
          </p:nvPr>
        </p:nvSpPr>
        <p:spPr/>
        <p:txBody>
          <a:bodyPr/>
          <a:lstStyle/>
          <a:p>
            <a:pPr>
              <a:defRPr/>
            </a:pPr>
            <a:fld id="{ECC8D84B-0499-4719-9616-0D7712FBA73E}" type="slidenum">
              <a:rPr lang="en-US"/>
              <a:pPr>
                <a:defRPr/>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274638"/>
            <a:ext cx="8229600" cy="895350"/>
          </a:xfrm>
        </p:spPr>
        <p:txBody>
          <a:bodyPr/>
          <a:lstStyle/>
          <a:p>
            <a:pPr eaLnBrk="1" hangingPunct="1"/>
            <a:r>
              <a:rPr lang="ru-RU" altLang="ru-RU" b="1" dirty="0" smtClean="0"/>
              <a:t>Компьютерная/цифровая судебная экспертиза</a:t>
            </a:r>
            <a:endParaRPr lang="en-US" altLang="ru-RU" b="1" dirty="0" smtClean="0"/>
          </a:p>
        </p:txBody>
      </p:sp>
      <p:sp>
        <p:nvSpPr>
          <p:cNvPr id="3" name="Content Placeholder 2"/>
          <p:cNvSpPr>
            <a:spLocks noGrp="1"/>
          </p:cNvSpPr>
          <p:nvPr>
            <p:ph idx="1"/>
          </p:nvPr>
        </p:nvSpPr>
        <p:spPr/>
        <p:txBody>
          <a:bodyPr rtlCol="0">
            <a:normAutofit fontScale="92500" lnSpcReduction="10000"/>
          </a:bodyPr>
          <a:lstStyle/>
          <a:p>
            <a:pPr marL="450850" indent="-366713" eaLnBrk="1" fontAlgn="auto" hangingPunct="1">
              <a:spcAft>
                <a:spcPts val="0"/>
              </a:spcAft>
              <a:buFont typeface="Arial"/>
              <a:buChar char="•"/>
              <a:defRPr/>
            </a:pPr>
            <a:r>
              <a:rPr lang="ru-RU" dirty="0" smtClean="0"/>
              <a:t>Процесс расследования и анализа электронных (цифровых) доказательств часто называют компьютерной или цифровой судебной экспертизой. Действительно, весь процесс от выемки до представления улик в судебном разбирательстве может рассматриваться как часть данного процесса</a:t>
            </a:r>
            <a:r>
              <a:rPr lang="en-US" dirty="0" smtClean="0"/>
              <a:t>.</a:t>
            </a:r>
          </a:p>
          <a:p>
            <a:pPr marL="450850" indent="-366713" eaLnBrk="1" fontAlgn="auto" hangingPunct="1">
              <a:spcAft>
                <a:spcPts val="0"/>
              </a:spcAft>
              <a:buFont typeface="Arial"/>
              <a:buChar char="•"/>
              <a:defRPr/>
            </a:pPr>
            <a:r>
              <a:rPr lang="ru-RU" dirty="0" smtClean="0"/>
              <a:t>Эта сессия посвящена тем действиям, которые осуществляются после выемки устройств или материалов.</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274638"/>
            <a:ext cx="8229600" cy="928687"/>
          </a:xfrm>
        </p:spPr>
        <p:txBody>
          <a:bodyPr/>
          <a:lstStyle/>
          <a:p>
            <a:pPr eaLnBrk="1" hangingPunct="1"/>
            <a:r>
              <a:rPr lang="ru-RU" altLang="ru-RU" b="1" smtClean="0"/>
              <a:t>Определение</a:t>
            </a:r>
            <a:endParaRPr lang="en-US" altLang="ru-RU" b="1" smtClean="0"/>
          </a:p>
        </p:txBody>
      </p:sp>
      <p:sp>
        <p:nvSpPr>
          <p:cNvPr id="46083" name="Content Placeholder 2"/>
          <p:cNvSpPr>
            <a:spLocks noGrp="1"/>
          </p:cNvSpPr>
          <p:nvPr>
            <p:ph idx="1"/>
          </p:nvPr>
        </p:nvSpPr>
        <p:spPr/>
        <p:txBody>
          <a:bodyPr/>
          <a:lstStyle/>
          <a:p>
            <a:pPr marL="0" indent="0" defTabSz="84138" eaLnBrk="1" hangingPunct="1">
              <a:buFont typeface="Arial" pitchFamily="34" charset="0"/>
              <a:buNone/>
            </a:pPr>
            <a:r>
              <a:rPr lang="ru-RU" altLang="ru-RU" sz="2800" dirty="0" smtClean="0"/>
              <a:t>Компьютерная судебная экспертиза – это отрасль науки о судебной экспертизе, относящаяся к юридическим доказательствам, найденным в компьютерах и в устройствах хранения цифровой информации. Цель компьютерной судебной экспертизы состоит в анализе цифровых устройств такими методами, которые соответствуют судебной экспертизе, с целью определения, сохранения, восстановления, анализа и представления фактов и мнений об имеющейся информации</a:t>
            </a:r>
            <a:endParaRPr lang="en-US" altLang="ru-RU" sz="2800" u="sng" dirty="0" smtClean="0"/>
          </a:p>
        </p:txBody>
      </p:sp>
      <p:sp>
        <p:nvSpPr>
          <p:cNvPr id="46084" name="TextBox 4"/>
          <p:cNvSpPr txBox="1">
            <a:spLocks noChangeArrowheads="1"/>
          </p:cNvSpPr>
          <p:nvPr/>
        </p:nvSpPr>
        <p:spPr bwMode="auto">
          <a:xfrm>
            <a:off x="3684588" y="6334125"/>
            <a:ext cx="5534025" cy="523875"/>
          </a:xfrm>
          <a:prstGeom prst="rect">
            <a:avLst/>
          </a:prstGeom>
          <a:noFill/>
          <a:ln w="9525">
            <a:noFill/>
            <a:miter lim="800000"/>
            <a:headEnd/>
            <a:tailEnd/>
          </a:ln>
        </p:spPr>
        <p:txBody>
          <a:bodyPr wrap="none">
            <a:spAutoFit/>
          </a:bodyPr>
          <a:lstStyle/>
          <a:p>
            <a:r>
              <a:rPr lang="ru-RU" altLang="ru-RU" sz="1400"/>
              <a:t>Источник</a:t>
            </a:r>
            <a:r>
              <a:rPr lang="en-US" altLang="ru-RU" sz="1400"/>
              <a:t>: Michael G. Noblett; Mark M. Pollitt, Lawrence A. Presley 2000.</a:t>
            </a:r>
          </a:p>
          <a:p>
            <a:r>
              <a:rPr lang="en-US" altLang="ru-RU" sz="1400"/>
              <a:t> </a:t>
            </a:r>
            <a:r>
              <a:rPr lang="en-US" altLang="ru-RU" sz="1400">
                <a:hlinkClick r:id="rId2"/>
              </a:rPr>
              <a:t>"Recovering and examining computer forensic evidence</a:t>
            </a:r>
            <a:endParaRPr lang="en-US" altLang="ru-RU" sz="140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ontent Placeholder 2"/>
          <p:cNvSpPr>
            <a:spLocks noGrp="1"/>
          </p:cNvSpPr>
          <p:nvPr>
            <p:ph idx="1"/>
          </p:nvPr>
        </p:nvSpPr>
        <p:spPr/>
        <p:txBody>
          <a:bodyPr/>
          <a:lstStyle/>
          <a:p>
            <a:pPr eaLnBrk="1" hangingPunct="1"/>
            <a:r>
              <a:rPr lang="ru-RU" altLang="ru-RU" sz="3000" smtClean="0"/>
              <a:t>Самый простой путь дифференциации этапов состоит в том, чтобы разделить их между тем, что делается на месте преступления, и деятельностью в лаборатории</a:t>
            </a:r>
            <a:r>
              <a:rPr lang="en-US" altLang="ru-RU" sz="3000" smtClean="0"/>
              <a:t>.</a:t>
            </a:r>
          </a:p>
          <a:p>
            <a:pPr eaLnBrk="1" hangingPunct="1"/>
            <a:r>
              <a:rPr lang="ru-RU" altLang="ru-RU" sz="3000" smtClean="0"/>
              <a:t>Хотя некоторые виды деятельности, такие как судебная экспертиза живых данных, могут происходить на месте преступления, большая часть деятельности, которая имеется в виду, проводится в лаборатории</a:t>
            </a:r>
            <a:r>
              <a:rPr lang="en-US" altLang="ru-RU" sz="3000" smtClean="0"/>
              <a:t>.</a:t>
            </a:r>
          </a:p>
          <a:p>
            <a:pPr eaLnBrk="1" hangingPunct="1"/>
            <a:endParaRPr lang="en-US" altLang="ru-RU" smtClean="0"/>
          </a:p>
        </p:txBody>
      </p:sp>
      <p:sp>
        <p:nvSpPr>
          <p:cNvPr id="47107" name="Title 1"/>
          <p:cNvSpPr>
            <a:spLocks noGrp="1"/>
          </p:cNvSpPr>
          <p:nvPr>
            <p:ph type="title"/>
          </p:nvPr>
        </p:nvSpPr>
        <p:spPr>
          <a:xfrm>
            <a:off x="457200" y="274638"/>
            <a:ext cx="8229600" cy="911225"/>
          </a:xfrm>
        </p:spPr>
        <p:txBody>
          <a:bodyPr/>
          <a:lstStyle/>
          <a:p>
            <a:pPr eaLnBrk="1" hangingPunct="1"/>
            <a:r>
              <a:rPr lang="ru-RU" altLang="ru-RU" b="1" smtClean="0"/>
              <a:t>Этапы работы</a:t>
            </a:r>
            <a:endParaRPr lang="en-US" altLang="ru-RU" b="1"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274638"/>
            <a:ext cx="8229600" cy="911225"/>
          </a:xfrm>
        </p:spPr>
        <p:txBody>
          <a:bodyPr/>
          <a:lstStyle/>
          <a:p>
            <a:pPr eaLnBrk="1" hangingPunct="1"/>
            <a:r>
              <a:rPr lang="ru-RU" altLang="ru-RU" b="1" smtClean="0"/>
              <a:t>Этапы работы</a:t>
            </a:r>
            <a:endParaRPr lang="en-US" altLang="ru-RU" b="1" smtClean="0"/>
          </a:p>
        </p:txBody>
      </p:sp>
      <p:sp>
        <p:nvSpPr>
          <p:cNvPr id="48131" name="Content Placeholder 2"/>
          <p:cNvSpPr>
            <a:spLocks noGrp="1"/>
          </p:cNvSpPr>
          <p:nvPr>
            <p:ph idx="1"/>
          </p:nvPr>
        </p:nvSpPr>
        <p:spPr/>
        <p:txBody>
          <a:bodyPr/>
          <a:lstStyle/>
          <a:p>
            <a:pPr eaLnBrk="1" hangingPunct="1"/>
            <a:r>
              <a:rPr lang="ru-RU" altLang="ru-RU" smtClean="0"/>
              <a:t>Идентификация</a:t>
            </a:r>
            <a:endParaRPr lang="en-US" altLang="ru-RU" smtClean="0"/>
          </a:p>
          <a:p>
            <a:pPr eaLnBrk="1" hangingPunct="1"/>
            <a:r>
              <a:rPr lang="ru-RU" altLang="ru-RU" smtClean="0"/>
              <a:t>Сохранение</a:t>
            </a:r>
            <a:endParaRPr lang="en-US" altLang="ru-RU" smtClean="0"/>
          </a:p>
          <a:p>
            <a:pPr eaLnBrk="1" hangingPunct="1"/>
            <a:r>
              <a:rPr lang="ru-RU" altLang="ru-RU" smtClean="0"/>
              <a:t>Выемка/восстановление</a:t>
            </a:r>
            <a:endParaRPr lang="en-US" altLang="ru-RU" smtClean="0"/>
          </a:p>
          <a:p>
            <a:pPr eaLnBrk="1" hangingPunct="1"/>
            <a:r>
              <a:rPr lang="ru-RU" altLang="ru-RU" b="1" smtClean="0"/>
              <a:t>Расследование/анализ</a:t>
            </a:r>
            <a:endParaRPr lang="en-US" altLang="ru-RU" b="1" smtClean="0"/>
          </a:p>
          <a:p>
            <a:pPr eaLnBrk="1" hangingPunct="1"/>
            <a:r>
              <a:rPr lang="ru-RU" altLang="ru-RU" b="1" smtClean="0"/>
              <a:t>Подготовка/презентация</a:t>
            </a:r>
            <a:endParaRPr lang="en-US" altLang="ru-RU" b="1" smtClean="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457200" y="274638"/>
            <a:ext cx="8229600" cy="950912"/>
          </a:xfrm>
        </p:spPr>
        <p:txBody>
          <a:bodyPr/>
          <a:lstStyle/>
          <a:p>
            <a:pPr eaLnBrk="1" hangingPunct="1"/>
            <a:r>
              <a:rPr lang="ru-RU" altLang="ru-RU" b="1" smtClean="0"/>
              <a:t>Расследование/анализ</a:t>
            </a:r>
            <a:endParaRPr lang="en-US" altLang="ru-RU" b="1" smtClean="0"/>
          </a:p>
        </p:txBody>
      </p:sp>
      <p:sp>
        <p:nvSpPr>
          <p:cNvPr id="3" name="Content Placeholder 2"/>
          <p:cNvSpPr>
            <a:spLocks noGrp="1"/>
          </p:cNvSpPr>
          <p:nvPr>
            <p:ph idx="1"/>
          </p:nvPr>
        </p:nvSpPr>
        <p:spPr/>
        <p:txBody>
          <a:bodyPr rtlCol="0">
            <a:normAutofit fontScale="62500" lnSpcReduction="20000"/>
          </a:bodyPr>
          <a:lstStyle/>
          <a:p>
            <a:pPr eaLnBrk="1" fontAlgn="auto" hangingPunct="1">
              <a:spcAft>
                <a:spcPts val="0"/>
              </a:spcAft>
              <a:buFont typeface="Arial"/>
              <a:buChar char="•"/>
              <a:defRPr/>
            </a:pPr>
            <a:r>
              <a:rPr lang="ru-RU" dirty="0" smtClean="0"/>
              <a:t>Это охватывает все аспекты, связанные с анализом цифровых доказательств, а также с изъятым оборудованием</a:t>
            </a:r>
            <a:r>
              <a:rPr lang="en-GB" dirty="0" smtClean="0"/>
              <a:t>. </a:t>
            </a:r>
          </a:p>
          <a:p>
            <a:pPr eaLnBrk="1" fontAlgn="auto" hangingPunct="1">
              <a:spcAft>
                <a:spcPts val="0"/>
              </a:spcAft>
              <a:buFont typeface="Arial"/>
              <a:buChar char="•"/>
              <a:defRPr/>
            </a:pPr>
            <a:r>
              <a:rPr lang="ru-RU" dirty="0" smtClean="0"/>
              <a:t>Это, как правило, наиболее сложный этап во всем процессе расследования</a:t>
            </a:r>
            <a:r>
              <a:rPr lang="en-GB" dirty="0" smtClean="0"/>
              <a:t>. </a:t>
            </a:r>
          </a:p>
          <a:p>
            <a:pPr eaLnBrk="1" fontAlgn="auto" hangingPunct="1">
              <a:spcAft>
                <a:spcPts val="0"/>
              </a:spcAft>
              <a:buFont typeface="Arial"/>
              <a:buChar char="•"/>
              <a:defRPr/>
            </a:pPr>
            <a:r>
              <a:rPr lang="ru-RU" dirty="0" smtClean="0"/>
              <a:t>Сам объем данных, которые необходимо проанализировать, уже представляет собой большой вызов для следователей</a:t>
            </a:r>
            <a:r>
              <a:rPr lang="en-GB" dirty="0" smtClean="0"/>
              <a:t>. </a:t>
            </a:r>
          </a:p>
          <a:p>
            <a:pPr eaLnBrk="1" fontAlgn="auto" hangingPunct="1">
              <a:spcAft>
                <a:spcPts val="0"/>
              </a:spcAft>
              <a:buFont typeface="Arial"/>
              <a:buChar char="•"/>
              <a:defRPr/>
            </a:pPr>
            <a:r>
              <a:rPr lang="ru-RU" dirty="0" smtClean="0"/>
              <a:t>Поэтому идентификация соответствующей информации для расследования и увязка представляют собой одно из важнейших задач для судебных экспертов</a:t>
            </a:r>
            <a:r>
              <a:rPr lang="en-GB" dirty="0" smtClean="0"/>
              <a:t>. </a:t>
            </a:r>
          </a:p>
          <a:p>
            <a:pPr eaLnBrk="1" fontAlgn="auto" hangingPunct="1">
              <a:spcAft>
                <a:spcPts val="0"/>
              </a:spcAft>
              <a:buFont typeface="Arial"/>
              <a:buChar char="•"/>
              <a:defRPr/>
            </a:pPr>
            <a:r>
              <a:rPr lang="ru-RU" dirty="0" smtClean="0"/>
              <a:t>Их работа включает в себя как поиск незаконного контента в компьютерной системе, так и анализ файлов логов</a:t>
            </a:r>
            <a:r>
              <a:rPr lang="en-GB" dirty="0" smtClean="0"/>
              <a:t>. </a:t>
            </a:r>
          </a:p>
          <a:p>
            <a:pPr eaLnBrk="1" fontAlgn="auto" hangingPunct="1">
              <a:spcAft>
                <a:spcPts val="0"/>
              </a:spcAft>
              <a:buFont typeface="Arial"/>
              <a:buChar char="•"/>
              <a:defRPr/>
            </a:pPr>
            <a:r>
              <a:rPr lang="ru-RU" dirty="0" smtClean="0"/>
              <a:t>Не все процессы, предпринятые правонарушителем при совершении киберпреступления, оставляют следы</a:t>
            </a:r>
            <a:r>
              <a:rPr lang="en-GB" dirty="0" smtClean="0"/>
              <a:t>. </a:t>
            </a:r>
          </a:p>
          <a:p>
            <a:pPr eaLnBrk="1" fontAlgn="auto" hangingPunct="1">
              <a:spcAft>
                <a:spcPts val="0"/>
              </a:spcAft>
              <a:buFont typeface="Arial"/>
              <a:buChar char="•"/>
              <a:defRPr/>
            </a:pPr>
            <a:r>
              <a:rPr lang="ru-RU" dirty="0" smtClean="0"/>
              <a:t>Анализируя все имеющиеся доказательства, судебные эксперты могут, тем не менее, реконструировать тот способ, которым было совершено преступление</a:t>
            </a:r>
            <a:r>
              <a:rPr lang="en-GB" dirty="0" smtClean="0"/>
              <a:t>. </a:t>
            </a:r>
          </a:p>
          <a:p>
            <a:pPr eaLnBrk="1" fontAlgn="auto" hangingPunct="1">
              <a:spcAft>
                <a:spcPts val="0"/>
              </a:spcAft>
              <a:buFont typeface="Arial"/>
              <a:buChar char="•"/>
              <a:defRPr/>
            </a:pP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274638"/>
            <a:ext cx="8229600" cy="895350"/>
          </a:xfrm>
        </p:spPr>
        <p:txBody>
          <a:bodyPr/>
          <a:lstStyle/>
          <a:p>
            <a:pPr eaLnBrk="1" hangingPunct="1"/>
            <a:r>
              <a:rPr lang="ru-RU" altLang="ru-RU" smtClean="0"/>
              <a:t>Типы анализа</a:t>
            </a:r>
            <a:endParaRPr lang="en-US" altLang="ru-RU" smtClean="0"/>
          </a:p>
        </p:txBody>
      </p:sp>
      <p:sp>
        <p:nvSpPr>
          <p:cNvPr id="3" name="Content Placeholder 2"/>
          <p:cNvSpPr>
            <a:spLocks noGrp="1"/>
          </p:cNvSpPr>
          <p:nvPr>
            <p:ph idx="1"/>
          </p:nvPr>
        </p:nvSpPr>
        <p:spPr>
          <a:xfrm>
            <a:off x="457200" y="1400175"/>
            <a:ext cx="3632200" cy="4725988"/>
          </a:xfrm>
        </p:spPr>
        <p:txBody>
          <a:bodyPr rtlCol="0">
            <a:normAutofit fontScale="70000" lnSpcReduction="20000"/>
          </a:bodyPr>
          <a:lstStyle/>
          <a:p>
            <a:pPr eaLnBrk="1" fontAlgn="auto" hangingPunct="1">
              <a:spcAft>
                <a:spcPts val="0"/>
              </a:spcAft>
              <a:buFont typeface="Arial"/>
              <a:buChar char="•"/>
              <a:defRPr/>
            </a:pPr>
            <a:r>
              <a:rPr lang="ru-RU" dirty="0" smtClean="0"/>
              <a:t>Анализ оборудования</a:t>
            </a:r>
            <a:endParaRPr lang="en-US" dirty="0" smtClean="0"/>
          </a:p>
          <a:p>
            <a:pPr eaLnBrk="1" fontAlgn="auto" hangingPunct="1">
              <a:spcBef>
                <a:spcPts val="0"/>
              </a:spcBef>
              <a:spcAft>
                <a:spcPts val="0"/>
              </a:spcAft>
              <a:buFont typeface="Arial"/>
              <a:buChar char="•"/>
              <a:defRPr/>
            </a:pPr>
            <a:r>
              <a:rPr lang="ru-RU" dirty="0" smtClean="0"/>
              <a:t>Анализ компьютерных программ</a:t>
            </a:r>
            <a:endParaRPr lang="en-US" dirty="0" smtClean="0"/>
          </a:p>
          <a:p>
            <a:pPr eaLnBrk="1" fontAlgn="auto" hangingPunct="1">
              <a:spcAft>
                <a:spcPts val="0"/>
              </a:spcAft>
              <a:buFont typeface="Arial"/>
              <a:buChar char="•"/>
              <a:defRPr/>
            </a:pPr>
            <a:r>
              <a:rPr lang="ru-RU" dirty="0" smtClean="0"/>
              <a:t>Анализ установленных программ</a:t>
            </a:r>
            <a:endParaRPr lang="en-US" dirty="0" smtClean="0"/>
          </a:p>
          <a:p>
            <a:pPr eaLnBrk="1" fontAlgn="auto" hangingPunct="1">
              <a:spcAft>
                <a:spcPts val="0"/>
              </a:spcAft>
              <a:buFont typeface="Arial"/>
              <a:buChar char="•"/>
              <a:defRPr/>
            </a:pPr>
            <a:r>
              <a:rPr lang="ru-RU" dirty="0" smtClean="0"/>
              <a:t>Определение места расположения соответствующих данных</a:t>
            </a:r>
            <a:endParaRPr lang="en-US" dirty="0" smtClean="0"/>
          </a:p>
          <a:p>
            <a:pPr eaLnBrk="1" fontAlgn="auto" hangingPunct="1">
              <a:spcAft>
                <a:spcPts val="0"/>
              </a:spcAft>
              <a:buFont typeface="Arial"/>
              <a:buChar char="•"/>
              <a:defRPr/>
            </a:pPr>
            <a:r>
              <a:rPr lang="ru-RU" dirty="0" smtClean="0"/>
              <a:t>Использование дистанционного хранения</a:t>
            </a:r>
            <a:endParaRPr lang="en-US" dirty="0" smtClean="0"/>
          </a:p>
          <a:p>
            <a:pPr eaLnBrk="1" fontAlgn="auto" hangingPunct="1">
              <a:spcAft>
                <a:spcPts val="0"/>
              </a:spcAft>
              <a:buFont typeface="Arial"/>
              <a:buChar char="•"/>
              <a:defRPr/>
            </a:pPr>
            <a:r>
              <a:rPr lang="ru-RU" dirty="0" smtClean="0"/>
              <a:t>Скрытые файлы</a:t>
            </a:r>
            <a:endParaRPr lang="en-US" dirty="0" smtClean="0"/>
          </a:p>
          <a:p>
            <a:pPr eaLnBrk="1" fontAlgn="auto" hangingPunct="1">
              <a:spcAft>
                <a:spcPts val="0"/>
              </a:spcAft>
              <a:buFont typeface="Arial"/>
              <a:buChar char="•"/>
              <a:defRPr/>
            </a:pPr>
            <a:r>
              <a:rPr lang="ru-RU" dirty="0" smtClean="0"/>
              <a:t>Удаленные файлы</a:t>
            </a:r>
            <a:endParaRPr lang="en-US" dirty="0" smtClean="0"/>
          </a:p>
          <a:p>
            <a:pPr eaLnBrk="1" fontAlgn="auto" hangingPunct="1">
              <a:spcAft>
                <a:spcPts val="0"/>
              </a:spcAft>
              <a:buFont typeface="Arial"/>
              <a:buChar char="•"/>
              <a:defRPr/>
            </a:pPr>
            <a:r>
              <a:rPr lang="ru-RU" dirty="0" smtClean="0"/>
              <a:t>Расшифровка файлов</a:t>
            </a:r>
            <a:endParaRPr lang="en-US" dirty="0" smtClean="0"/>
          </a:p>
          <a:p>
            <a:pPr eaLnBrk="1" fontAlgn="auto" hangingPunct="1">
              <a:spcAft>
                <a:spcPts val="0"/>
              </a:spcAft>
              <a:buFont typeface="Arial"/>
              <a:buChar char="•"/>
              <a:defRPr/>
            </a:pPr>
            <a:endParaRPr lang="en-US" dirty="0" smtClean="0"/>
          </a:p>
          <a:p>
            <a:pPr eaLnBrk="1" fontAlgn="auto" hangingPunct="1">
              <a:spcAft>
                <a:spcPts val="0"/>
              </a:spcAft>
              <a:buFont typeface="Arial"/>
              <a:buChar char="•"/>
              <a:defRPr/>
            </a:pPr>
            <a:endParaRPr lang="en-US" dirty="0"/>
          </a:p>
        </p:txBody>
      </p:sp>
      <p:sp>
        <p:nvSpPr>
          <p:cNvPr id="50180" name="TextBox 3"/>
          <p:cNvSpPr txBox="1">
            <a:spLocks noChangeArrowheads="1"/>
          </p:cNvSpPr>
          <p:nvPr/>
        </p:nvSpPr>
        <p:spPr bwMode="auto">
          <a:xfrm>
            <a:off x="4935538" y="1400175"/>
            <a:ext cx="3965575" cy="3816350"/>
          </a:xfrm>
          <a:prstGeom prst="rect">
            <a:avLst/>
          </a:prstGeom>
          <a:noFill/>
          <a:ln w="9525">
            <a:noFill/>
            <a:miter lim="800000"/>
            <a:headEnd/>
            <a:tailEnd/>
          </a:ln>
        </p:spPr>
        <p:txBody>
          <a:bodyPr>
            <a:spAutoFit/>
          </a:bodyPr>
          <a:lstStyle/>
          <a:p>
            <a:pPr marL="266700" indent="-266700">
              <a:buFont typeface="Arial" pitchFamily="34" charset="0"/>
              <a:buChar char="•"/>
            </a:pPr>
            <a:r>
              <a:rPr lang="ru-RU" altLang="ru-RU" sz="2200"/>
              <a:t>Анализ файла</a:t>
            </a:r>
            <a:endParaRPr lang="en-US" altLang="ru-RU" sz="2200"/>
          </a:p>
          <a:p>
            <a:pPr marL="266700" indent="-266700">
              <a:buFont typeface="Arial" pitchFamily="34" charset="0"/>
              <a:buChar char="•"/>
            </a:pPr>
            <a:r>
              <a:rPr lang="ru-RU" altLang="ru-RU" sz="2200"/>
              <a:t>Анализ авторства</a:t>
            </a:r>
            <a:endParaRPr lang="en-US" altLang="ru-RU" sz="2200"/>
          </a:p>
          <a:p>
            <a:pPr marL="266700" indent="-266700">
              <a:buFont typeface="Arial" pitchFamily="34" charset="0"/>
              <a:buChar char="•"/>
            </a:pPr>
            <a:r>
              <a:rPr lang="ru-RU" altLang="ru-RU" sz="2200"/>
              <a:t>Анализ целостности доказательств</a:t>
            </a:r>
            <a:endParaRPr lang="en-US" altLang="ru-RU" sz="2200"/>
          </a:p>
          <a:p>
            <a:pPr marL="266700" indent="-266700">
              <a:buFont typeface="Arial" pitchFamily="34" charset="0"/>
              <a:buChar char="•"/>
            </a:pPr>
            <a:r>
              <a:rPr lang="ru-RU" altLang="ru-RU" sz="2200"/>
              <a:t>Анализ истории в Интернете</a:t>
            </a:r>
            <a:endParaRPr lang="en-US" altLang="ru-RU" sz="2200"/>
          </a:p>
          <a:p>
            <a:pPr marL="266700" indent="-266700">
              <a:buFont typeface="Arial" pitchFamily="34" charset="0"/>
              <a:buChar char="•"/>
            </a:pPr>
            <a:r>
              <a:rPr lang="ru-RU" altLang="ru-RU" sz="2200"/>
              <a:t>Анализ финансовых сделок</a:t>
            </a:r>
            <a:endParaRPr lang="en-US" altLang="ru-RU" sz="2200"/>
          </a:p>
          <a:p>
            <a:pPr marL="266700" indent="-266700">
              <a:buFont typeface="Arial" pitchFamily="34" charset="0"/>
              <a:buChar char="•"/>
            </a:pPr>
            <a:r>
              <a:rPr lang="ru-RU" altLang="ru-RU" sz="2200"/>
              <a:t>Сбор данных о трафике в режиме реального времени</a:t>
            </a:r>
            <a:endParaRPr lang="en-US" altLang="ru-RU" sz="2200"/>
          </a:p>
          <a:p>
            <a:pPr marL="266700" indent="-266700">
              <a:buFont typeface="Arial" pitchFamily="34" charset="0"/>
              <a:buChar char="•"/>
            </a:pPr>
            <a:r>
              <a:rPr lang="ru-RU" altLang="ru-RU" sz="2200"/>
              <a:t>Действия по мониторингу</a:t>
            </a:r>
            <a:endParaRPr lang="en-US" altLang="ru-RU" sz="2200"/>
          </a:p>
          <a:p>
            <a:pPr marL="266700" indent="-266700">
              <a:buFont typeface="Arial" pitchFamily="34" charset="0"/>
              <a:buChar char="•"/>
            </a:pPr>
            <a:r>
              <a:rPr lang="ru-RU" altLang="ru-RU" sz="2200"/>
              <a:t>Дистанционная судебная экспертиза</a:t>
            </a:r>
            <a:endParaRPr lang="en-US" altLang="ru-RU" sz="220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457200" y="274638"/>
            <a:ext cx="8229600" cy="939800"/>
          </a:xfrm>
        </p:spPr>
        <p:txBody>
          <a:bodyPr/>
          <a:lstStyle/>
          <a:p>
            <a:pPr eaLnBrk="1" hangingPunct="1"/>
            <a:r>
              <a:rPr lang="ru-RU" altLang="ru-RU" b="1" smtClean="0"/>
              <a:t>Методы анализа</a:t>
            </a:r>
            <a:endParaRPr lang="en-US" altLang="ru-RU" b="1" smtClean="0"/>
          </a:p>
        </p:txBody>
      </p:sp>
      <p:sp>
        <p:nvSpPr>
          <p:cNvPr id="3" name="Content Placeholder 2"/>
          <p:cNvSpPr>
            <a:spLocks noGrp="1"/>
          </p:cNvSpPr>
          <p:nvPr>
            <p:ph idx="1"/>
          </p:nvPr>
        </p:nvSpPr>
        <p:spPr>
          <a:xfrm>
            <a:off x="457200" y="1214438"/>
            <a:ext cx="8229600" cy="5435600"/>
          </a:xfrm>
        </p:spPr>
        <p:txBody>
          <a:bodyPr rtlCol="0">
            <a:normAutofit fontScale="70000" lnSpcReduction="20000"/>
          </a:bodyPr>
          <a:lstStyle/>
          <a:p>
            <a:pPr marL="0" indent="0" eaLnBrk="1" fontAlgn="auto" hangingPunct="1">
              <a:lnSpc>
                <a:spcPct val="110000"/>
              </a:lnSpc>
              <a:spcAft>
                <a:spcPts val="0"/>
              </a:spcAft>
              <a:buFont typeface="Arial"/>
              <a:buNone/>
              <a:defRPr/>
            </a:pPr>
            <a:r>
              <a:rPr lang="ru-RU" dirty="0" smtClean="0"/>
              <a:t>Существует два подхода к проведению судебной экспертизы</a:t>
            </a:r>
            <a:r>
              <a:rPr lang="en-GB" dirty="0" smtClean="0"/>
              <a:t>: </a:t>
            </a:r>
          </a:p>
          <a:p>
            <a:pPr eaLnBrk="1" fontAlgn="auto" hangingPunct="1">
              <a:lnSpc>
                <a:spcPct val="110000"/>
              </a:lnSpc>
              <a:spcAft>
                <a:spcPts val="0"/>
              </a:spcAft>
              <a:buFont typeface="Arial"/>
              <a:buChar char="•"/>
              <a:defRPr/>
            </a:pPr>
            <a:r>
              <a:rPr lang="ru-RU" dirty="0" smtClean="0"/>
              <a:t>Операции вручную. Несмотря на наличие технологий для автоматизации процессов расследования, компьютерная судебная экспертиза остается в основном ручной работой. Особенно при тех расследованиях, которые связаны с большими объемами данных, такие ручные операции могут быть важны, когда инструменты анализа не подходят</a:t>
            </a:r>
            <a:r>
              <a:rPr lang="en-GB" dirty="0" smtClean="0"/>
              <a:t>.</a:t>
            </a:r>
          </a:p>
          <a:p>
            <a:pPr eaLnBrk="1" fontAlgn="auto" hangingPunct="1">
              <a:lnSpc>
                <a:spcPct val="110000"/>
              </a:lnSpc>
              <a:spcAft>
                <a:spcPts val="0"/>
              </a:spcAft>
              <a:buFont typeface="Arial"/>
              <a:buChar char="•"/>
              <a:defRPr/>
            </a:pPr>
            <a:r>
              <a:rPr lang="ru-RU" dirty="0" smtClean="0"/>
              <a:t>Инструменты анализа. Некоторые процессы – особенно поиск паролей, восстановление стертых файлов или расшифровка зашифрованных материалов – могут быть автоматизированы благодаря использованию современных инструментов судебной экспертизы</a:t>
            </a:r>
            <a:r>
              <a:rPr lang="en-GB" dirty="0" smtClean="0"/>
              <a:t>. </a:t>
            </a:r>
          </a:p>
          <a:p>
            <a:pPr marL="0" indent="0" eaLnBrk="1" fontAlgn="auto" hangingPunct="1">
              <a:lnSpc>
                <a:spcPct val="110000"/>
              </a:lnSpc>
              <a:spcAft>
                <a:spcPts val="0"/>
              </a:spcAft>
              <a:buFont typeface="Arial"/>
              <a:buNone/>
              <a:defRPr/>
            </a:pPr>
            <a:r>
              <a:rPr lang="ru-RU" dirty="0" smtClean="0"/>
              <a:t>В большинстве из расследований сочетаются ручные операции с использованием программных инструментов судебной экспертизы с автоматизированными процессами.</a:t>
            </a:r>
            <a:endParaRPr lang="en-GB" dirty="0" smtClean="0"/>
          </a:p>
          <a:p>
            <a:pPr eaLnBrk="1" fontAlgn="auto" hangingPunct="1">
              <a:lnSpc>
                <a:spcPct val="110000"/>
              </a:lnSpc>
              <a:spcAft>
                <a:spcPts val="0"/>
              </a:spcAft>
              <a:buFont typeface="Arial"/>
              <a:buChar char="•"/>
              <a:defRPr/>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5338"/>
            <a:ext cx="8229600" cy="1839912"/>
          </a:xfrm>
        </p:spPr>
        <p:txBody>
          <a:bodyPr rtlCol="0">
            <a:normAutofit fontScale="90000"/>
          </a:bodyPr>
          <a:lstStyle/>
          <a:p>
            <a:pPr eaLnBrk="1" fontAlgn="auto" hangingPunct="1">
              <a:spcAft>
                <a:spcPts val="0"/>
              </a:spcAft>
              <a:defRPr/>
            </a:pPr>
            <a:r>
              <a:rPr lang="ru-RU" b="1" dirty="0" smtClean="0"/>
              <a:t>Часть один </a:t>
            </a:r>
            <a:r>
              <a:rPr lang="ru-RU" b="1" dirty="0"/>
              <a:t/>
            </a:r>
            <a:br>
              <a:rPr lang="ru-RU" b="1" dirty="0"/>
            </a:br>
            <a:r>
              <a:rPr lang="ru-RU" b="1" dirty="0" smtClean="0"/>
              <a:t>Что такое электронные доказательства</a:t>
            </a:r>
            <a:endParaRPr lang="en-GB" b="1" dirty="0" smtClean="0"/>
          </a:p>
        </p:txBody>
      </p:sp>
      <p:pic>
        <p:nvPicPr>
          <p:cNvPr id="6147" name="Picture 3"/>
          <p:cNvPicPr>
            <a:picLocks noGrp="1" noChangeAspect="1" noChangeArrowheads="1"/>
          </p:cNvPicPr>
          <p:nvPr>
            <p:ph sz="quarter" idx="1"/>
          </p:nvPr>
        </p:nvPicPr>
        <p:blipFill>
          <a:blip r:embed="rId3"/>
          <a:srcRect/>
          <a:stretch>
            <a:fillRect/>
          </a:stretch>
        </p:blipFill>
        <p:spPr>
          <a:xfrm>
            <a:off x="6786563" y="4643438"/>
            <a:ext cx="1962150" cy="1766887"/>
          </a:xfrm>
        </p:spPr>
      </p:pic>
      <p:sp>
        <p:nvSpPr>
          <p:cNvPr id="4" name="Slide Number Placeholder 3"/>
          <p:cNvSpPr>
            <a:spLocks noGrp="1"/>
          </p:cNvSpPr>
          <p:nvPr>
            <p:ph type="sldNum" sz="quarter" idx="12"/>
          </p:nvPr>
        </p:nvSpPr>
        <p:spPr/>
        <p:txBody>
          <a:bodyPr/>
          <a:lstStyle/>
          <a:p>
            <a:pPr>
              <a:defRPr/>
            </a:pPr>
            <a:fld id="{839D879B-3E38-4E13-8A32-8D685462997B}" type="slidenum">
              <a:rPr lang="en-US"/>
              <a:pPr>
                <a:defRPr/>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274638"/>
            <a:ext cx="8229600" cy="884237"/>
          </a:xfrm>
        </p:spPr>
        <p:txBody>
          <a:bodyPr/>
          <a:lstStyle/>
          <a:p>
            <a:pPr eaLnBrk="1" hangingPunct="1"/>
            <a:r>
              <a:rPr lang="ru-RU" altLang="ru-RU" b="1" smtClean="0"/>
              <a:t>Подготовка/презентация</a:t>
            </a:r>
            <a:endParaRPr lang="en-US" altLang="ru-RU" b="1" smtClean="0"/>
          </a:p>
        </p:txBody>
      </p:sp>
      <p:sp>
        <p:nvSpPr>
          <p:cNvPr id="3" name="Content Placeholder 2"/>
          <p:cNvSpPr>
            <a:spLocks noGrp="1"/>
          </p:cNvSpPr>
          <p:nvPr>
            <p:ph idx="1"/>
          </p:nvPr>
        </p:nvSpPr>
        <p:spPr/>
        <p:txBody>
          <a:bodyPr rtlCol="0">
            <a:normAutofit fontScale="92500" lnSpcReduction="10000"/>
          </a:bodyPr>
          <a:lstStyle/>
          <a:p>
            <a:pPr eaLnBrk="1" fontAlgn="auto" hangingPunct="1">
              <a:spcAft>
                <a:spcPts val="0"/>
              </a:spcAft>
              <a:buFont typeface="Arial"/>
              <a:buChar char="•"/>
              <a:defRPr/>
            </a:pPr>
            <a:r>
              <a:rPr lang="ru-RU" dirty="0" smtClean="0"/>
              <a:t>Подготовка полного доклада, в который включены, помимо других вопросов, этапы расследования и методы, использованные для получения доказательств</a:t>
            </a:r>
            <a:r>
              <a:rPr lang="en-GB" dirty="0" smtClean="0"/>
              <a:t>. </a:t>
            </a:r>
          </a:p>
          <a:p>
            <a:pPr eaLnBrk="1" fontAlgn="auto" hangingPunct="1">
              <a:spcAft>
                <a:spcPts val="0"/>
              </a:spcAft>
              <a:buFont typeface="Arial"/>
              <a:buChar char="•"/>
              <a:defRPr/>
            </a:pPr>
            <a:r>
              <a:rPr lang="ru-RU" dirty="0" smtClean="0"/>
              <a:t>Судебные эксперты могут быть свидетелями экспертизы, которые помогают людям в ходе судебного разбирательства понять, как были подготовлены доказательства, процедуры, использованные для сбора доказательств, а также оценка доказательств</a:t>
            </a:r>
            <a:r>
              <a:rPr lang="en-GB" dirty="0" smtClean="0"/>
              <a:t>. </a:t>
            </a:r>
          </a:p>
          <a:p>
            <a:pPr eaLnBrk="1" fontAlgn="auto" hangingPunct="1">
              <a:spcAft>
                <a:spcPts val="0"/>
              </a:spcAft>
              <a:buFont typeface="Arial"/>
              <a:buChar char="•"/>
              <a:defRPr/>
            </a:pP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825" y="1600200"/>
            <a:ext cx="8229600" cy="4794250"/>
          </a:xfrm>
        </p:spPr>
        <p:txBody>
          <a:bodyPr rtlCol="0">
            <a:normAutofit fontScale="92500" lnSpcReduction="20000"/>
          </a:bodyPr>
          <a:lstStyle/>
          <a:p>
            <a:pPr marL="88900" indent="14288" eaLnBrk="1" fontAlgn="auto" hangingPunct="1">
              <a:spcAft>
                <a:spcPts val="0"/>
              </a:spcAft>
              <a:buFont typeface="Arial"/>
              <a:buNone/>
              <a:defRPr/>
            </a:pPr>
            <a:r>
              <a:rPr lang="ru-RU" dirty="0" smtClean="0"/>
              <a:t>Как правило для свидетелей нет необходимости представлять фактические доказательства для того, чтобы стать свидетелями экспертизы</a:t>
            </a:r>
            <a:r>
              <a:rPr lang="en-GB" dirty="0" smtClean="0"/>
              <a:t>.  </a:t>
            </a:r>
          </a:p>
          <a:p>
            <a:pPr marL="88900" indent="14288" eaLnBrk="1" fontAlgn="auto" hangingPunct="1">
              <a:spcAft>
                <a:spcPts val="0"/>
              </a:spcAft>
              <a:buFont typeface="Arial"/>
              <a:buNone/>
              <a:defRPr/>
            </a:pPr>
            <a:r>
              <a:rPr lang="ru-RU" dirty="0" smtClean="0"/>
              <a:t>Однако эксперты могут сыграть важную роль в ходе уголовного разбирательства. Судебные эксперты могут помочь в ходе судебного разбирательства понять, как были подготовлены доказательства, процедуры, использованные для сбора доказательств, а также как была проведена оценка доказательств</a:t>
            </a:r>
            <a:r>
              <a:rPr lang="en-GB" dirty="0" smtClean="0"/>
              <a:t>. </a:t>
            </a:r>
            <a:r>
              <a:rPr lang="ru-RU" dirty="0" smtClean="0"/>
              <a:t>Они могут также представить свое мнение, если этого потребует суд.</a:t>
            </a:r>
            <a:endParaRPr lang="en-GB" dirty="0" smtClean="0"/>
          </a:p>
          <a:p>
            <a:pPr eaLnBrk="1" fontAlgn="auto" hangingPunct="1">
              <a:spcAft>
                <a:spcPts val="0"/>
              </a:spcAft>
              <a:buFont typeface="Arial"/>
              <a:buChar char="•"/>
              <a:defRPr/>
            </a:pPr>
            <a:endParaRPr lang="en-US" dirty="0"/>
          </a:p>
        </p:txBody>
      </p:sp>
      <p:sp>
        <p:nvSpPr>
          <p:cNvPr id="53251" name="Title 1"/>
          <p:cNvSpPr>
            <a:spLocks noGrp="1"/>
          </p:cNvSpPr>
          <p:nvPr>
            <p:ph type="title"/>
          </p:nvPr>
        </p:nvSpPr>
        <p:spPr>
          <a:xfrm>
            <a:off x="457200" y="274638"/>
            <a:ext cx="8229600" cy="884237"/>
          </a:xfrm>
        </p:spPr>
        <p:txBody>
          <a:bodyPr/>
          <a:lstStyle/>
          <a:p>
            <a:pPr eaLnBrk="1" hangingPunct="1"/>
            <a:r>
              <a:rPr lang="ru-RU" altLang="ru-RU" b="1" smtClean="0"/>
              <a:t>Подготовка/презентация</a:t>
            </a:r>
            <a:endParaRPr lang="en-US" altLang="ru-RU" b="1" smtClean="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36838"/>
            <a:ext cx="8229600" cy="1268412"/>
          </a:xfrm>
        </p:spPr>
        <p:txBody>
          <a:bodyPr rtlCol="0">
            <a:normAutofit fontScale="90000"/>
          </a:bodyPr>
          <a:lstStyle/>
          <a:p>
            <a:pPr eaLnBrk="1" fontAlgn="auto" hangingPunct="1">
              <a:spcAft>
                <a:spcPts val="0"/>
              </a:spcAft>
              <a:defRPr/>
            </a:pPr>
            <a:r>
              <a:rPr lang="ru-RU" b="1" dirty="0" smtClean="0"/>
              <a:t>Часть три</a:t>
            </a:r>
            <a:br>
              <a:rPr lang="ru-RU" b="1" dirty="0" smtClean="0"/>
            </a:br>
            <a:r>
              <a:rPr lang="ru-RU" b="1" dirty="0" smtClean="0"/>
              <a:t>Юридические вопросы</a:t>
            </a:r>
            <a:endParaRPr lang="en-US" dirty="0"/>
          </a:p>
        </p:txBody>
      </p:sp>
      <p:pic>
        <p:nvPicPr>
          <p:cNvPr id="54275" name="Picture 3"/>
          <p:cNvPicPr>
            <a:picLocks noGrp="1" noChangeAspect="1" noChangeArrowheads="1"/>
          </p:cNvPicPr>
          <p:nvPr>
            <p:ph sz="quarter" idx="1"/>
          </p:nvPr>
        </p:nvPicPr>
        <p:blipFill>
          <a:blip r:embed="rId3"/>
          <a:srcRect/>
          <a:stretch>
            <a:fillRect/>
          </a:stretch>
        </p:blipFill>
        <p:spPr>
          <a:xfrm>
            <a:off x="6786563" y="4643438"/>
            <a:ext cx="1962150" cy="1766887"/>
          </a:xfrm>
        </p:spPr>
      </p:pic>
      <p:sp>
        <p:nvSpPr>
          <p:cNvPr id="4" name="Slide Number Placeholder 3"/>
          <p:cNvSpPr>
            <a:spLocks noGrp="1"/>
          </p:cNvSpPr>
          <p:nvPr>
            <p:ph type="sldNum" sz="quarter" idx="12"/>
          </p:nvPr>
        </p:nvSpPr>
        <p:spPr/>
        <p:txBody>
          <a:bodyPr/>
          <a:lstStyle/>
          <a:p>
            <a:pPr>
              <a:defRPr/>
            </a:pPr>
            <a:fld id="{3FAA32CC-8BFB-4EE0-A329-EA83E045D063}" type="slidenum">
              <a:rPr lang="en-US"/>
              <a:pPr>
                <a:defRPr/>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298" name="Group 2"/>
          <p:cNvGrpSpPr>
            <a:grpSpLocks noChangeAspect="1"/>
          </p:cNvGrpSpPr>
          <p:nvPr/>
        </p:nvGrpSpPr>
        <p:grpSpPr bwMode="auto">
          <a:xfrm>
            <a:off x="2828925" y="457200"/>
            <a:ext cx="3673475" cy="5976938"/>
            <a:chOff x="1338" y="255"/>
            <a:chExt cx="3192" cy="3900"/>
          </a:xfrm>
        </p:grpSpPr>
        <p:sp>
          <p:nvSpPr>
            <p:cNvPr id="55301"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fr-FR"/>
            </a:p>
          </p:txBody>
        </p:sp>
        <p:sp>
          <p:nvSpPr>
            <p:cNvPr id="6" name="AutoShape 4"/>
            <p:cNvSpPr>
              <a:spLocks noChangeArrowheads="1"/>
            </p:cNvSpPr>
            <p:nvPr/>
          </p:nvSpPr>
          <p:spPr bwMode="auto">
            <a:xfrm>
              <a:off x="1338" y="526"/>
              <a:ext cx="3188" cy="3618"/>
            </a:xfrm>
            <a:prstGeom prst="roundRect">
              <a:avLst>
                <a:gd name="adj" fmla="val 2463"/>
              </a:avLst>
            </a:prstGeom>
            <a:solidFill>
              <a:schemeClr val="accent2">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55303"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altLang="ru-RU"/>
            </a:p>
          </p:txBody>
        </p:sp>
        <p:sp>
          <p:nvSpPr>
            <p:cNvPr id="8"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55305"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altLang="ru-RU"/>
            </a:p>
          </p:txBody>
        </p:sp>
        <p:sp>
          <p:nvSpPr>
            <p:cNvPr id="55306"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fr-FR"/>
            </a:p>
          </p:txBody>
        </p:sp>
        <p:sp>
          <p:nvSpPr>
            <p:cNvPr id="55307"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fr-FR"/>
            </a:p>
          </p:txBody>
        </p:sp>
        <p:sp>
          <p:nvSpPr>
            <p:cNvPr id="55308"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fr-FR"/>
            </a:p>
          </p:txBody>
        </p:sp>
        <p:sp>
          <p:nvSpPr>
            <p:cNvPr id="55309"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fr-FR"/>
            </a:p>
          </p:txBody>
        </p:sp>
        <p:sp>
          <p:nvSpPr>
            <p:cNvPr id="55310"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fr-FR"/>
            </a:p>
          </p:txBody>
        </p:sp>
        <p:sp>
          <p:nvSpPr>
            <p:cNvPr id="55311"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fr-FR"/>
            </a:p>
          </p:txBody>
        </p:sp>
        <p:sp>
          <p:nvSpPr>
            <p:cNvPr id="55312"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fr-FR"/>
            </a:p>
          </p:txBody>
        </p:sp>
        <p:sp>
          <p:nvSpPr>
            <p:cNvPr id="55313"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fr-FR"/>
            </a:p>
          </p:txBody>
        </p:sp>
        <p:sp>
          <p:nvSpPr>
            <p:cNvPr id="55314"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altLang="ru-RU"/>
            </a:p>
          </p:txBody>
        </p:sp>
        <p:sp>
          <p:nvSpPr>
            <p:cNvPr id="55315"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altLang="ru-RU"/>
            </a:p>
          </p:txBody>
        </p:sp>
        <p:sp>
          <p:nvSpPr>
            <p:cNvPr id="55316"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altLang="ru-RU"/>
            </a:p>
          </p:txBody>
        </p:sp>
        <p:sp>
          <p:nvSpPr>
            <p:cNvPr id="55317"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altLang="ru-RU"/>
            </a:p>
          </p:txBody>
        </p:sp>
        <p:sp>
          <p:nvSpPr>
            <p:cNvPr id="55318"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altLang="ru-RU"/>
            </a:p>
          </p:txBody>
        </p:sp>
        <p:sp>
          <p:nvSpPr>
            <p:cNvPr id="55319"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altLang="ru-RU"/>
            </a:p>
          </p:txBody>
        </p:sp>
        <p:sp>
          <p:nvSpPr>
            <p:cNvPr id="55320"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altLang="ru-RU"/>
            </a:p>
          </p:txBody>
        </p:sp>
        <p:sp>
          <p:nvSpPr>
            <p:cNvPr id="55321"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altLang="ru-RU"/>
            </a:p>
          </p:txBody>
        </p:sp>
        <p:sp>
          <p:nvSpPr>
            <p:cNvPr id="55322"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altLang="ru-RU"/>
            </a:p>
          </p:txBody>
        </p:sp>
        <p:sp>
          <p:nvSpPr>
            <p:cNvPr id="55323"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altLang="ru-RU"/>
            </a:p>
          </p:txBody>
        </p:sp>
        <p:sp>
          <p:nvSpPr>
            <p:cNvPr id="55324"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altLang="ru-RU"/>
            </a:p>
          </p:txBody>
        </p:sp>
        <p:sp>
          <p:nvSpPr>
            <p:cNvPr id="55325"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altLang="ru-RU"/>
            </a:p>
          </p:txBody>
        </p:sp>
        <p:sp>
          <p:nvSpPr>
            <p:cNvPr id="55326"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altLang="ru-RU"/>
            </a:p>
          </p:txBody>
        </p:sp>
        <p:sp>
          <p:nvSpPr>
            <p:cNvPr id="55327"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altLang="ru-RU"/>
            </a:p>
          </p:txBody>
        </p:sp>
        <p:sp>
          <p:nvSpPr>
            <p:cNvPr id="55328"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altLang="ru-RU"/>
            </a:p>
          </p:txBody>
        </p:sp>
        <p:sp>
          <p:nvSpPr>
            <p:cNvPr id="55329"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altLang="ru-RU"/>
            </a:p>
          </p:txBody>
        </p:sp>
        <p:sp>
          <p:nvSpPr>
            <p:cNvPr id="55330"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fr-FR"/>
            </a:p>
          </p:txBody>
        </p:sp>
        <p:sp>
          <p:nvSpPr>
            <p:cNvPr id="55331"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altLang="ru-RU"/>
            </a:p>
          </p:txBody>
        </p:sp>
        <p:sp>
          <p:nvSpPr>
            <p:cNvPr id="55332"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fr-FR"/>
            </a:p>
          </p:txBody>
        </p:sp>
        <p:sp>
          <p:nvSpPr>
            <p:cNvPr id="55333"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55334"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altLang="ru-RU"/>
            </a:p>
          </p:txBody>
        </p:sp>
        <p:sp>
          <p:nvSpPr>
            <p:cNvPr id="55335"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55336"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altLang="ru-RU"/>
            </a:p>
          </p:txBody>
        </p:sp>
        <p:sp>
          <p:nvSpPr>
            <p:cNvPr id="55337"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altLang="ru-RU"/>
            </a:p>
          </p:txBody>
        </p:sp>
        <p:sp>
          <p:nvSpPr>
            <p:cNvPr id="55338"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altLang="ru-RU"/>
            </a:p>
          </p:txBody>
        </p:sp>
        <p:sp>
          <p:nvSpPr>
            <p:cNvPr id="55339"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55340"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altLang="ru-RU"/>
            </a:p>
          </p:txBody>
        </p:sp>
        <p:sp>
          <p:nvSpPr>
            <p:cNvPr id="55341"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altLang="ru-RU"/>
            </a:p>
          </p:txBody>
        </p:sp>
        <p:sp>
          <p:nvSpPr>
            <p:cNvPr id="55342"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altLang="ru-RU"/>
            </a:p>
          </p:txBody>
        </p:sp>
        <p:sp>
          <p:nvSpPr>
            <p:cNvPr id="55343"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55344"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altLang="ru-RU"/>
            </a:p>
          </p:txBody>
        </p:sp>
      </p:grpSp>
      <p:sp>
        <p:nvSpPr>
          <p:cNvPr id="55299" name="TextBox 48"/>
          <p:cNvSpPr txBox="1">
            <a:spLocks noChangeArrowheads="1"/>
          </p:cNvSpPr>
          <p:nvPr/>
        </p:nvSpPr>
        <p:spPr bwMode="auto">
          <a:xfrm>
            <a:off x="3144838" y="2193925"/>
            <a:ext cx="3068637" cy="2400300"/>
          </a:xfrm>
          <a:prstGeom prst="rect">
            <a:avLst/>
          </a:prstGeom>
          <a:noFill/>
          <a:ln w="9525">
            <a:noFill/>
            <a:miter lim="800000"/>
            <a:headEnd/>
            <a:tailEnd/>
          </a:ln>
        </p:spPr>
        <p:txBody>
          <a:bodyPr>
            <a:spAutoFit/>
          </a:bodyPr>
          <a:lstStyle/>
          <a:p>
            <a:pPr algn="ctr"/>
            <a:r>
              <a:rPr lang="ru-RU" altLang="ru-RU" sz="3000" b="1"/>
              <a:t>КОНКРЕТНЫЕ ВОПРОСЫ ПОЛУЧЕНИЯ ЦИФРОВЫХ ДОКАЗАТЕЛЬСТВ</a:t>
            </a:r>
            <a:endParaRPr lang="en-US" altLang="ru-RU" sz="3000"/>
          </a:p>
        </p:txBody>
      </p:sp>
      <p:sp>
        <p:nvSpPr>
          <p:cNvPr id="50" name="Slide Number Placeholder 49"/>
          <p:cNvSpPr>
            <a:spLocks noGrp="1"/>
          </p:cNvSpPr>
          <p:nvPr>
            <p:ph type="sldNum" sz="quarter" idx="12"/>
          </p:nvPr>
        </p:nvSpPr>
        <p:spPr/>
        <p:txBody>
          <a:bodyPr/>
          <a:lstStyle/>
          <a:p>
            <a:pPr>
              <a:defRPr/>
            </a:pPr>
            <a:fld id="{A7C33FB4-F988-4C32-839F-D20E22B9E6C9}" type="slidenum">
              <a:rPr lang="en-US"/>
              <a:pPr>
                <a:defRPr/>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Grp="1" noChangeArrowheads="1"/>
          </p:cNvSpPr>
          <p:nvPr>
            <p:ph type="body" idx="1"/>
          </p:nvPr>
        </p:nvSpPr>
        <p:spPr>
          <a:xfrm>
            <a:off x="457200" y="573088"/>
            <a:ext cx="8229600" cy="5880100"/>
          </a:xfrm>
        </p:spPr>
        <p:txBody>
          <a:bodyPr/>
          <a:lstStyle/>
          <a:p>
            <a:pPr eaLnBrk="1" hangingPunct="1"/>
            <a:r>
              <a:rPr lang="ru-RU" altLang="ru-RU" sz="2600" dirty="0" smtClean="0"/>
              <a:t>При существующем уровне технического развития юристы не всегда могут понять аргументы в основе выводов экспертов</a:t>
            </a:r>
            <a:endParaRPr lang="en-GB" altLang="ru-RU" sz="2600" dirty="0" smtClean="0"/>
          </a:p>
          <a:p>
            <a:pPr lvl="1" eaLnBrk="1" hangingPunct="1"/>
            <a:r>
              <a:rPr lang="ru-RU" altLang="ru-RU" sz="2400" dirty="0" smtClean="0"/>
              <a:t>Зачастую трудно следовать за полным текстом эксперта и аргументами в поддержку выводов</a:t>
            </a:r>
            <a:endParaRPr lang="en-GB" altLang="ru-RU" sz="2400" dirty="0" smtClean="0"/>
          </a:p>
          <a:p>
            <a:pPr eaLnBrk="1" hangingPunct="1"/>
            <a:r>
              <a:rPr lang="ru-RU" altLang="ru-RU" sz="2600" dirty="0" smtClean="0"/>
              <a:t>Таким образом, подготовка в области электронных доказательств играет важнейшее значение для обеспечения независимости судебного решения</a:t>
            </a:r>
            <a:endParaRPr lang="en-GB" altLang="ru-RU" sz="2600" dirty="0" smtClean="0"/>
          </a:p>
          <a:p>
            <a:pPr lvl="1" eaLnBrk="1" hangingPunct="1"/>
            <a:r>
              <a:rPr lang="ru-RU" altLang="ru-RU" sz="2400" dirty="0" smtClean="0"/>
              <a:t>в ином случае судебное решение будет лишь копией выводов эксперта</a:t>
            </a:r>
            <a:endParaRPr lang="en-GB" altLang="ru-RU" dirty="0" smtClean="0"/>
          </a:p>
          <a:p>
            <a:pPr eaLnBrk="1" hangingPunct="1"/>
            <a:r>
              <a:rPr lang="ru-RU" altLang="ru-RU" sz="2600" dirty="0" smtClean="0"/>
              <a:t>Использование экспертизы полезно, поскольку это может привести к введению новых фактов и доказательств, полезных для дела, которые не были бы известны без этого</a:t>
            </a:r>
            <a:endParaRPr lang="en-GB" altLang="ru-RU" sz="2600" dirty="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346" name="Group 2"/>
          <p:cNvGrpSpPr>
            <a:grpSpLocks noChangeAspect="1"/>
          </p:cNvGrpSpPr>
          <p:nvPr/>
        </p:nvGrpSpPr>
        <p:grpSpPr bwMode="auto">
          <a:xfrm>
            <a:off x="2828925" y="457200"/>
            <a:ext cx="3673475" cy="5976938"/>
            <a:chOff x="1338" y="255"/>
            <a:chExt cx="3192" cy="3900"/>
          </a:xfrm>
        </p:grpSpPr>
        <p:sp>
          <p:nvSpPr>
            <p:cNvPr id="57349"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fr-FR"/>
            </a:p>
          </p:txBody>
        </p:sp>
        <p:sp>
          <p:nvSpPr>
            <p:cNvPr id="6" name="AutoShape 4"/>
            <p:cNvSpPr>
              <a:spLocks noChangeArrowheads="1"/>
            </p:cNvSpPr>
            <p:nvPr/>
          </p:nvSpPr>
          <p:spPr bwMode="auto">
            <a:xfrm>
              <a:off x="1338" y="526"/>
              <a:ext cx="3188" cy="3618"/>
            </a:xfrm>
            <a:prstGeom prst="roundRect">
              <a:avLst>
                <a:gd name="adj" fmla="val 2463"/>
              </a:avLst>
            </a:prstGeom>
            <a:solidFill>
              <a:schemeClr val="accent2">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57351"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altLang="ru-RU"/>
            </a:p>
          </p:txBody>
        </p:sp>
        <p:sp>
          <p:nvSpPr>
            <p:cNvPr id="8"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57353"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altLang="ru-RU"/>
            </a:p>
          </p:txBody>
        </p:sp>
        <p:sp>
          <p:nvSpPr>
            <p:cNvPr id="57354"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fr-FR"/>
            </a:p>
          </p:txBody>
        </p:sp>
        <p:sp>
          <p:nvSpPr>
            <p:cNvPr id="57355"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fr-FR"/>
            </a:p>
          </p:txBody>
        </p:sp>
        <p:sp>
          <p:nvSpPr>
            <p:cNvPr id="57356"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fr-FR"/>
            </a:p>
          </p:txBody>
        </p:sp>
        <p:sp>
          <p:nvSpPr>
            <p:cNvPr id="57357"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fr-FR"/>
            </a:p>
          </p:txBody>
        </p:sp>
        <p:sp>
          <p:nvSpPr>
            <p:cNvPr id="57358"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fr-FR"/>
            </a:p>
          </p:txBody>
        </p:sp>
        <p:sp>
          <p:nvSpPr>
            <p:cNvPr id="57359"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fr-FR"/>
            </a:p>
          </p:txBody>
        </p:sp>
        <p:sp>
          <p:nvSpPr>
            <p:cNvPr id="57360"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fr-FR"/>
            </a:p>
          </p:txBody>
        </p:sp>
        <p:sp>
          <p:nvSpPr>
            <p:cNvPr id="57361"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fr-FR"/>
            </a:p>
          </p:txBody>
        </p:sp>
        <p:sp>
          <p:nvSpPr>
            <p:cNvPr id="57362"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altLang="ru-RU"/>
            </a:p>
          </p:txBody>
        </p:sp>
        <p:sp>
          <p:nvSpPr>
            <p:cNvPr id="57363"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altLang="ru-RU"/>
            </a:p>
          </p:txBody>
        </p:sp>
        <p:sp>
          <p:nvSpPr>
            <p:cNvPr id="57364"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altLang="ru-RU"/>
            </a:p>
          </p:txBody>
        </p:sp>
        <p:sp>
          <p:nvSpPr>
            <p:cNvPr id="57365"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altLang="ru-RU"/>
            </a:p>
          </p:txBody>
        </p:sp>
        <p:sp>
          <p:nvSpPr>
            <p:cNvPr id="57366"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altLang="ru-RU"/>
            </a:p>
          </p:txBody>
        </p:sp>
        <p:sp>
          <p:nvSpPr>
            <p:cNvPr id="57367"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altLang="ru-RU"/>
            </a:p>
          </p:txBody>
        </p:sp>
        <p:sp>
          <p:nvSpPr>
            <p:cNvPr id="57368"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altLang="ru-RU"/>
            </a:p>
          </p:txBody>
        </p:sp>
        <p:sp>
          <p:nvSpPr>
            <p:cNvPr id="57369"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altLang="ru-RU"/>
            </a:p>
          </p:txBody>
        </p:sp>
        <p:sp>
          <p:nvSpPr>
            <p:cNvPr id="57370"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altLang="ru-RU"/>
            </a:p>
          </p:txBody>
        </p:sp>
        <p:sp>
          <p:nvSpPr>
            <p:cNvPr id="57371"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altLang="ru-RU"/>
            </a:p>
          </p:txBody>
        </p:sp>
        <p:sp>
          <p:nvSpPr>
            <p:cNvPr id="57372"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altLang="ru-RU"/>
            </a:p>
          </p:txBody>
        </p:sp>
        <p:sp>
          <p:nvSpPr>
            <p:cNvPr id="57373"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altLang="ru-RU"/>
            </a:p>
          </p:txBody>
        </p:sp>
        <p:sp>
          <p:nvSpPr>
            <p:cNvPr id="57374"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altLang="ru-RU"/>
            </a:p>
          </p:txBody>
        </p:sp>
        <p:sp>
          <p:nvSpPr>
            <p:cNvPr id="57375"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altLang="ru-RU"/>
            </a:p>
          </p:txBody>
        </p:sp>
        <p:sp>
          <p:nvSpPr>
            <p:cNvPr id="57376"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altLang="ru-RU"/>
            </a:p>
          </p:txBody>
        </p:sp>
        <p:sp>
          <p:nvSpPr>
            <p:cNvPr id="57377"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altLang="ru-RU"/>
            </a:p>
          </p:txBody>
        </p:sp>
        <p:sp>
          <p:nvSpPr>
            <p:cNvPr id="57378"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fr-FR"/>
            </a:p>
          </p:txBody>
        </p:sp>
        <p:sp>
          <p:nvSpPr>
            <p:cNvPr id="57379"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altLang="ru-RU"/>
            </a:p>
          </p:txBody>
        </p:sp>
        <p:sp>
          <p:nvSpPr>
            <p:cNvPr id="57380"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fr-FR"/>
            </a:p>
          </p:txBody>
        </p:sp>
        <p:sp>
          <p:nvSpPr>
            <p:cNvPr id="57381"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57382"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altLang="ru-RU"/>
            </a:p>
          </p:txBody>
        </p:sp>
        <p:sp>
          <p:nvSpPr>
            <p:cNvPr id="57383"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57384"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altLang="ru-RU"/>
            </a:p>
          </p:txBody>
        </p:sp>
        <p:sp>
          <p:nvSpPr>
            <p:cNvPr id="57385"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altLang="ru-RU"/>
            </a:p>
          </p:txBody>
        </p:sp>
        <p:sp>
          <p:nvSpPr>
            <p:cNvPr id="57386"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altLang="ru-RU"/>
            </a:p>
          </p:txBody>
        </p:sp>
        <p:sp>
          <p:nvSpPr>
            <p:cNvPr id="57387"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57388"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altLang="ru-RU"/>
            </a:p>
          </p:txBody>
        </p:sp>
        <p:sp>
          <p:nvSpPr>
            <p:cNvPr id="57389"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altLang="ru-RU"/>
            </a:p>
          </p:txBody>
        </p:sp>
        <p:sp>
          <p:nvSpPr>
            <p:cNvPr id="57390"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altLang="ru-RU"/>
            </a:p>
          </p:txBody>
        </p:sp>
        <p:sp>
          <p:nvSpPr>
            <p:cNvPr id="57391"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57392"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altLang="ru-RU"/>
            </a:p>
          </p:txBody>
        </p:sp>
      </p:grpSp>
      <p:sp>
        <p:nvSpPr>
          <p:cNvPr id="49" name="TextBox 48"/>
          <p:cNvSpPr txBox="1"/>
          <p:nvPr/>
        </p:nvSpPr>
        <p:spPr>
          <a:xfrm>
            <a:off x="3144838" y="2755900"/>
            <a:ext cx="3068637" cy="1938338"/>
          </a:xfrm>
          <a:prstGeom prst="rect">
            <a:avLst/>
          </a:prstGeom>
          <a:noFill/>
        </p:spPr>
        <p:txBody>
          <a:bodyPr>
            <a:spAutoFit/>
          </a:bodyPr>
          <a:lstStyle/>
          <a:p>
            <a:pPr algn="ctr" fontAlgn="auto">
              <a:spcBef>
                <a:spcPts val="0"/>
              </a:spcBef>
              <a:spcAft>
                <a:spcPts val="0"/>
              </a:spcAft>
              <a:defRPr/>
            </a:pPr>
            <a:r>
              <a:rPr lang="ru-RU" sz="3000" b="1" dirty="0">
                <a:solidFill>
                  <a:schemeClr val="accent1">
                    <a:lumMod val="25000"/>
                  </a:schemeClr>
                </a:solidFill>
                <a:cs typeface="+mn-cs"/>
              </a:rPr>
              <a:t>ВОПРОСЫ ДОКАЗАТЕЛЬСТВ В ИНОСТРАННЫХ ЮРИСДИКЦИЯХ</a:t>
            </a:r>
            <a:endParaRPr lang="en-US" sz="3000" dirty="0">
              <a:latin typeface="+mn-lt"/>
              <a:cs typeface="+mn-cs"/>
            </a:endParaRPr>
          </a:p>
        </p:txBody>
      </p:sp>
      <p:sp>
        <p:nvSpPr>
          <p:cNvPr id="50" name="Slide Number Placeholder 49"/>
          <p:cNvSpPr>
            <a:spLocks noGrp="1"/>
          </p:cNvSpPr>
          <p:nvPr>
            <p:ph type="sldNum" sz="quarter" idx="12"/>
          </p:nvPr>
        </p:nvSpPr>
        <p:spPr/>
        <p:txBody>
          <a:bodyPr/>
          <a:lstStyle/>
          <a:p>
            <a:pPr>
              <a:defRPr/>
            </a:pPr>
            <a:fld id="{C03DADC2-2DEE-453E-8BE4-C71BFE747079}" type="slidenum">
              <a:rPr lang="en-US"/>
              <a:pPr>
                <a:defRPr/>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57200" y="274638"/>
            <a:ext cx="8229600" cy="895350"/>
          </a:xfrm>
        </p:spPr>
        <p:txBody>
          <a:bodyPr/>
          <a:lstStyle/>
          <a:p>
            <a:pPr eaLnBrk="1" hangingPunct="1"/>
            <a:r>
              <a:rPr lang="ru-RU" altLang="ru-RU" b="1" smtClean="0"/>
              <a:t>Юрисдикция</a:t>
            </a:r>
            <a:endParaRPr lang="en-GB" altLang="ru-RU" b="1" smtClean="0"/>
          </a:p>
        </p:txBody>
      </p:sp>
      <p:sp>
        <p:nvSpPr>
          <p:cNvPr id="202755" name="Rectangle 3"/>
          <p:cNvSpPr>
            <a:spLocks noGrp="1" noChangeArrowheads="1"/>
          </p:cNvSpPr>
          <p:nvPr>
            <p:ph type="body" idx="1"/>
          </p:nvPr>
        </p:nvSpPr>
        <p:spPr/>
        <p:txBody>
          <a:bodyPr rtlCol="0">
            <a:normAutofit fontScale="92500" lnSpcReduction="10000"/>
          </a:bodyPr>
          <a:lstStyle/>
          <a:p>
            <a:pPr eaLnBrk="1" fontAlgn="auto" hangingPunct="1">
              <a:spcAft>
                <a:spcPts val="0"/>
              </a:spcAft>
              <a:buFont typeface="Arial" charset="0"/>
              <a:buChar char="•"/>
              <a:defRPr/>
            </a:pPr>
            <a:r>
              <a:rPr lang="ru-RU" dirty="0" smtClean="0">
                <a:latin typeface="+mj-lt"/>
              </a:rPr>
              <a:t>Серьезные вопросы, требующие уточнения</a:t>
            </a:r>
            <a:endParaRPr lang="en-GB" dirty="0" smtClean="0">
              <a:latin typeface="+mj-lt"/>
            </a:endParaRPr>
          </a:p>
          <a:p>
            <a:pPr lvl="1" eaLnBrk="1" fontAlgn="auto" hangingPunct="1">
              <a:spcAft>
                <a:spcPts val="0"/>
              </a:spcAft>
              <a:buFont typeface="Arial" charset="0"/>
              <a:buChar char="–"/>
              <a:defRPr/>
            </a:pPr>
            <a:r>
              <a:rPr lang="ru-RU" dirty="0" smtClean="0">
                <a:latin typeface="+mj-lt"/>
              </a:rPr>
              <a:t>Установление места совершения правонарушения и</a:t>
            </a:r>
            <a:endParaRPr lang="en-GB" dirty="0" smtClean="0">
              <a:latin typeface="+mj-lt"/>
            </a:endParaRPr>
          </a:p>
          <a:p>
            <a:pPr lvl="1" eaLnBrk="1" fontAlgn="auto" hangingPunct="1">
              <a:spcAft>
                <a:spcPts val="0"/>
              </a:spcAft>
              <a:buFont typeface="Arial" charset="0"/>
              <a:buChar char="–"/>
              <a:defRPr/>
            </a:pPr>
            <a:r>
              <a:rPr lang="ru-RU" dirty="0" smtClean="0">
                <a:latin typeface="+mj-lt"/>
              </a:rPr>
              <a:t>Определение компетентного суда для расследования и заслушивания дела</a:t>
            </a:r>
            <a:endParaRPr lang="en-GB" dirty="0" smtClean="0">
              <a:latin typeface="+mj-lt"/>
            </a:endParaRPr>
          </a:p>
          <a:p>
            <a:pPr lvl="1" eaLnBrk="1" fontAlgn="auto" hangingPunct="1">
              <a:spcAft>
                <a:spcPts val="0"/>
              </a:spcAft>
              <a:buFont typeface="Arial" charset="0"/>
              <a:buChar char="–"/>
              <a:defRPr/>
            </a:pPr>
            <a:endParaRPr lang="en-GB" dirty="0" smtClean="0">
              <a:latin typeface="+mj-lt"/>
            </a:endParaRPr>
          </a:p>
          <a:p>
            <a:pPr eaLnBrk="1" fontAlgn="auto" hangingPunct="1">
              <a:spcAft>
                <a:spcPts val="0"/>
              </a:spcAft>
              <a:buFont typeface="Arial"/>
              <a:buChar char="•"/>
              <a:defRPr/>
            </a:pPr>
            <a:r>
              <a:rPr lang="ru-RU" dirty="0" smtClean="0">
                <a:latin typeface="+mj-lt"/>
              </a:rPr>
              <a:t>Конвенция о киберпреступности не решает всех связанных с этим вопросов, но в ней сделана попытка найти решение некоторых трудных ситуаций</a:t>
            </a:r>
            <a:endParaRPr lang="en-GB" dirty="0">
              <a:latin typeface="+mj-lt"/>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274638"/>
            <a:ext cx="8229600" cy="984250"/>
          </a:xfrm>
        </p:spPr>
        <p:txBody>
          <a:bodyPr/>
          <a:lstStyle/>
          <a:p>
            <a:pPr eaLnBrk="1" hangingPunct="1"/>
            <a:r>
              <a:rPr lang="ru-RU" altLang="ru-RU" b="1" dirty="0" smtClean="0">
                <a:cs typeface="Times New Roman" pitchFamily="18" charset="0"/>
              </a:rPr>
              <a:t>Статья </a:t>
            </a:r>
            <a:r>
              <a:rPr lang="en-GB" altLang="ru-RU" b="1" dirty="0" smtClean="0">
                <a:cs typeface="Times New Roman" pitchFamily="18" charset="0"/>
              </a:rPr>
              <a:t>22 - </a:t>
            </a:r>
            <a:r>
              <a:rPr lang="fr-FR" b="1" dirty="0" err="1" smtClean="0"/>
              <a:t>Юрисдикция</a:t>
            </a:r>
            <a:endParaRPr lang="en-GB" altLang="ru-RU" dirty="0" smtClean="0">
              <a:cs typeface="Times New Roman" pitchFamily="18" charset="0"/>
            </a:endParaRPr>
          </a:p>
        </p:txBody>
      </p:sp>
      <p:sp>
        <p:nvSpPr>
          <p:cNvPr id="59395" name="Rectangle 3"/>
          <p:cNvSpPr>
            <a:spLocks noGrp="1" noChangeArrowheads="1"/>
          </p:cNvSpPr>
          <p:nvPr>
            <p:ph type="body" idx="1"/>
          </p:nvPr>
        </p:nvSpPr>
        <p:spPr>
          <a:xfrm>
            <a:off x="668338" y="1628775"/>
            <a:ext cx="7710487" cy="4632325"/>
          </a:xfrm>
        </p:spPr>
        <p:txBody>
          <a:bodyPr/>
          <a:lstStyle/>
          <a:p>
            <a:pPr>
              <a:buNone/>
            </a:pPr>
            <a:r>
              <a:rPr lang="en-GB" altLang="ru-RU" sz="2000" dirty="0" smtClean="0">
                <a:cs typeface="Times New Roman" pitchFamily="18" charset="0"/>
              </a:rPr>
              <a:t>1.	</a:t>
            </a:r>
            <a:r>
              <a:rPr lang="fr-FR" sz="2000" dirty="0" smtClean="0"/>
              <a:t> </a:t>
            </a:r>
            <a:r>
              <a:rPr lang="fr-FR" sz="2000" dirty="0" err="1" smtClean="0"/>
              <a:t>Каждая</a:t>
            </a:r>
            <a:r>
              <a:rPr lang="fr-FR" sz="2000" dirty="0" smtClean="0"/>
              <a:t> </a:t>
            </a:r>
            <a:r>
              <a:rPr lang="fr-FR" sz="2000" dirty="0" err="1" smtClean="0"/>
              <a:t>Сторона</a:t>
            </a:r>
            <a:r>
              <a:rPr lang="fr-FR" sz="2000" dirty="0" smtClean="0"/>
              <a:t> </a:t>
            </a:r>
            <a:r>
              <a:rPr lang="fr-FR" sz="2000" dirty="0" err="1" smtClean="0"/>
              <a:t>принимает</a:t>
            </a:r>
            <a:r>
              <a:rPr lang="fr-FR" sz="2000" dirty="0" smtClean="0"/>
              <a:t> </a:t>
            </a:r>
            <a:r>
              <a:rPr lang="fr-FR" sz="2000" dirty="0" err="1" smtClean="0"/>
              <a:t>законодательные</a:t>
            </a:r>
            <a:r>
              <a:rPr lang="fr-FR" sz="2000" dirty="0" smtClean="0"/>
              <a:t> и </a:t>
            </a:r>
            <a:r>
              <a:rPr lang="fr-FR" sz="2000" dirty="0" err="1" smtClean="0"/>
              <a:t>иные</a:t>
            </a:r>
            <a:r>
              <a:rPr lang="fr-FR" sz="2000" dirty="0" smtClean="0"/>
              <a:t> </a:t>
            </a:r>
            <a:r>
              <a:rPr lang="fr-FR" sz="2000" dirty="0" err="1" smtClean="0"/>
              <a:t>меры</a:t>
            </a:r>
            <a:r>
              <a:rPr lang="fr-FR" sz="2000" dirty="0" smtClean="0"/>
              <a:t>, </a:t>
            </a:r>
            <a:r>
              <a:rPr lang="fr-FR" sz="2000" dirty="0" err="1" smtClean="0"/>
              <a:t>необходимые</a:t>
            </a:r>
            <a:r>
              <a:rPr lang="fr-FR" sz="2000" dirty="0" smtClean="0"/>
              <a:t> </a:t>
            </a:r>
            <a:r>
              <a:rPr lang="fr-FR" sz="2000" dirty="0" err="1" smtClean="0"/>
              <a:t>для</a:t>
            </a:r>
            <a:r>
              <a:rPr lang="fr-FR" sz="2000" dirty="0" smtClean="0"/>
              <a:t> </a:t>
            </a:r>
            <a:r>
              <a:rPr lang="fr-FR" sz="2000" dirty="0" err="1" smtClean="0"/>
              <a:t>установления</a:t>
            </a:r>
            <a:r>
              <a:rPr lang="fr-FR" sz="2000" dirty="0" smtClean="0"/>
              <a:t> </a:t>
            </a:r>
            <a:r>
              <a:rPr lang="fr-FR" sz="2000" dirty="0" err="1" smtClean="0"/>
              <a:t>юрисдикции</a:t>
            </a:r>
            <a:r>
              <a:rPr lang="fr-FR" sz="2000" dirty="0" smtClean="0"/>
              <a:t> в </a:t>
            </a:r>
            <a:r>
              <a:rPr lang="fr-FR" sz="2000" dirty="0" err="1" smtClean="0"/>
              <a:t>отношении</a:t>
            </a:r>
            <a:r>
              <a:rPr lang="fr-FR" sz="2000" dirty="0" smtClean="0"/>
              <a:t> </a:t>
            </a:r>
            <a:r>
              <a:rPr lang="fr-FR" sz="2000" dirty="0" err="1" smtClean="0"/>
              <a:t>любого</a:t>
            </a:r>
            <a:r>
              <a:rPr lang="fr-FR" sz="2000" dirty="0" smtClean="0"/>
              <a:t> </a:t>
            </a:r>
            <a:r>
              <a:rPr lang="fr-FR" sz="2000" dirty="0" err="1" smtClean="0"/>
              <a:t>правонарушения</a:t>
            </a:r>
            <a:r>
              <a:rPr lang="fr-FR" sz="2000" dirty="0" smtClean="0"/>
              <a:t>, </a:t>
            </a:r>
            <a:r>
              <a:rPr lang="fr-FR" sz="2000" dirty="0" err="1" smtClean="0"/>
              <a:t>предусмотренного</a:t>
            </a:r>
            <a:r>
              <a:rPr lang="fr-FR" sz="2000" dirty="0" smtClean="0"/>
              <a:t> в </a:t>
            </a:r>
            <a:r>
              <a:rPr lang="fr-FR" sz="2000" dirty="0" err="1" smtClean="0"/>
              <a:t>соответствии</a:t>
            </a:r>
            <a:r>
              <a:rPr lang="fr-FR" sz="2000" dirty="0" smtClean="0"/>
              <a:t> с </a:t>
            </a:r>
            <a:r>
              <a:rPr lang="fr-FR" sz="2000" dirty="0" err="1" smtClean="0"/>
              <a:t>положениями</a:t>
            </a:r>
            <a:r>
              <a:rPr lang="fr-FR" sz="2000" dirty="0" smtClean="0"/>
              <a:t> </a:t>
            </a:r>
            <a:r>
              <a:rPr lang="fr-FR" sz="2000" dirty="0" err="1" smtClean="0"/>
              <a:t>Статей</a:t>
            </a:r>
            <a:r>
              <a:rPr lang="fr-FR" sz="2000" dirty="0" smtClean="0"/>
              <a:t> 2 - 11 </a:t>
            </a:r>
            <a:r>
              <a:rPr lang="fr-FR" sz="2000" dirty="0" err="1" smtClean="0"/>
              <a:t>настоящей</a:t>
            </a:r>
            <a:r>
              <a:rPr lang="fr-FR" sz="2000" dirty="0" smtClean="0"/>
              <a:t> </a:t>
            </a:r>
            <a:r>
              <a:rPr lang="fr-FR" sz="2000" dirty="0" err="1" smtClean="0"/>
              <a:t>Конвенции</a:t>
            </a:r>
            <a:r>
              <a:rPr lang="fr-FR" sz="2000" dirty="0" smtClean="0"/>
              <a:t>, </a:t>
            </a:r>
            <a:r>
              <a:rPr lang="fr-FR" sz="2000" dirty="0" err="1" smtClean="0"/>
              <a:t>когда</a:t>
            </a:r>
            <a:r>
              <a:rPr lang="fr-FR" sz="2000" dirty="0" smtClean="0"/>
              <a:t> </a:t>
            </a:r>
            <a:r>
              <a:rPr lang="fr-FR" sz="2000" dirty="0" err="1" smtClean="0"/>
              <a:t>такое</a:t>
            </a:r>
            <a:r>
              <a:rPr lang="fr-FR" sz="2000" dirty="0" smtClean="0"/>
              <a:t> </a:t>
            </a:r>
            <a:r>
              <a:rPr lang="fr-FR" sz="2000" dirty="0" err="1" smtClean="0"/>
              <a:t>правонарушение</a:t>
            </a:r>
            <a:r>
              <a:rPr lang="fr-FR" sz="2000" dirty="0" smtClean="0"/>
              <a:t> </a:t>
            </a:r>
            <a:r>
              <a:rPr lang="fr-FR" sz="2000" dirty="0" err="1" smtClean="0"/>
              <a:t>совершено</a:t>
            </a:r>
            <a:r>
              <a:rPr lang="fr-FR" sz="2000" dirty="0" smtClean="0"/>
              <a:t>:</a:t>
            </a:r>
          </a:p>
          <a:p>
            <a:pPr>
              <a:buNone/>
            </a:pPr>
            <a:r>
              <a:rPr lang="fr-FR" sz="2000" dirty="0" smtClean="0"/>
              <a:t>a) </a:t>
            </a:r>
            <a:r>
              <a:rPr lang="fr-FR" sz="2000" dirty="0" err="1" smtClean="0"/>
              <a:t>на</a:t>
            </a:r>
            <a:r>
              <a:rPr lang="fr-FR" sz="2000" dirty="0" smtClean="0"/>
              <a:t> </a:t>
            </a:r>
            <a:r>
              <a:rPr lang="fr-FR" sz="2000" dirty="0" err="1" smtClean="0"/>
              <a:t>ее</a:t>
            </a:r>
            <a:r>
              <a:rPr lang="fr-FR" sz="2000" dirty="0" smtClean="0"/>
              <a:t> </a:t>
            </a:r>
            <a:r>
              <a:rPr lang="fr-FR" sz="2000" dirty="0" err="1" smtClean="0"/>
              <a:t>территории</a:t>
            </a:r>
            <a:r>
              <a:rPr lang="fr-FR" sz="2000" dirty="0" smtClean="0"/>
              <a:t>; </a:t>
            </a:r>
          </a:p>
          <a:p>
            <a:pPr>
              <a:buNone/>
            </a:pPr>
            <a:r>
              <a:rPr lang="fr-FR" sz="2000" dirty="0" smtClean="0"/>
              <a:t>b) </a:t>
            </a:r>
            <a:r>
              <a:rPr lang="fr-FR" sz="2000" dirty="0" err="1" smtClean="0"/>
              <a:t>на</a:t>
            </a:r>
            <a:r>
              <a:rPr lang="fr-FR" sz="2000" dirty="0" smtClean="0"/>
              <a:t> </a:t>
            </a:r>
            <a:r>
              <a:rPr lang="fr-FR" sz="2000" dirty="0" err="1" smtClean="0"/>
              <a:t>борту</a:t>
            </a:r>
            <a:r>
              <a:rPr lang="fr-FR" sz="2000" dirty="0" smtClean="0"/>
              <a:t> </a:t>
            </a:r>
            <a:r>
              <a:rPr lang="fr-FR" sz="2000" dirty="0" err="1" smtClean="0"/>
              <a:t>судна</a:t>
            </a:r>
            <a:r>
              <a:rPr lang="fr-FR" sz="2000" dirty="0" smtClean="0"/>
              <a:t>, </a:t>
            </a:r>
            <a:r>
              <a:rPr lang="fr-FR" sz="2000" dirty="0" err="1" smtClean="0"/>
              <a:t>плавающего</a:t>
            </a:r>
            <a:r>
              <a:rPr lang="fr-FR" sz="2000" dirty="0" smtClean="0"/>
              <a:t> </a:t>
            </a:r>
            <a:r>
              <a:rPr lang="fr-FR" sz="2000" dirty="0" err="1" smtClean="0"/>
              <a:t>под</a:t>
            </a:r>
            <a:r>
              <a:rPr lang="fr-FR" sz="2000" dirty="0" smtClean="0"/>
              <a:t> </a:t>
            </a:r>
            <a:r>
              <a:rPr lang="fr-FR" sz="2000" dirty="0" err="1" smtClean="0"/>
              <a:t>флагом</a:t>
            </a:r>
            <a:r>
              <a:rPr lang="fr-FR" sz="2000" dirty="0" smtClean="0"/>
              <a:t> </a:t>
            </a:r>
            <a:r>
              <a:rPr lang="fr-FR" sz="2000" dirty="0" err="1" smtClean="0"/>
              <a:t>этой</a:t>
            </a:r>
            <a:r>
              <a:rPr lang="fr-FR" sz="2000" dirty="0" smtClean="0"/>
              <a:t> </a:t>
            </a:r>
            <a:r>
              <a:rPr lang="fr-FR" sz="2000" dirty="0" err="1" smtClean="0"/>
              <a:t>Стороны</a:t>
            </a:r>
            <a:r>
              <a:rPr lang="fr-FR" sz="2000" dirty="0" smtClean="0"/>
              <a:t>; </a:t>
            </a:r>
          </a:p>
          <a:p>
            <a:pPr>
              <a:buNone/>
            </a:pPr>
            <a:r>
              <a:rPr lang="fr-FR" sz="2000" dirty="0" smtClean="0"/>
              <a:t>c) </a:t>
            </a:r>
            <a:r>
              <a:rPr lang="fr-FR" sz="2000" dirty="0" err="1" smtClean="0"/>
              <a:t>на</a:t>
            </a:r>
            <a:r>
              <a:rPr lang="fr-FR" sz="2000" dirty="0" smtClean="0"/>
              <a:t> </a:t>
            </a:r>
            <a:r>
              <a:rPr lang="fr-FR" sz="2000" dirty="0" err="1" smtClean="0"/>
              <a:t>борту</a:t>
            </a:r>
            <a:r>
              <a:rPr lang="fr-FR" sz="2000" dirty="0" smtClean="0"/>
              <a:t> </a:t>
            </a:r>
            <a:r>
              <a:rPr lang="fr-FR" sz="2000" dirty="0" err="1" smtClean="0"/>
              <a:t>самолета</a:t>
            </a:r>
            <a:r>
              <a:rPr lang="fr-FR" sz="2000" dirty="0" smtClean="0"/>
              <a:t>, </a:t>
            </a:r>
            <a:r>
              <a:rPr lang="fr-FR" sz="2000" dirty="0" err="1" smtClean="0"/>
              <a:t>зарегистрированного</a:t>
            </a:r>
            <a:r>
              <a:rPr lang="fr-FR" sz="2000" dirty="0" smtClean="0"/>
              <a:t> </a:t>
            </a:r>
            <a:r>
              <a:rPr lang="fr-FR" sz="2000" dirty="0" err="1" smtClean="0"/>
              <a:t>согласно</a:t>
            </a:r>
            <a:r>
              <a:rPr lang="fr-FR" sz="2000" dirty="0" smtClean="0"/>
              <a:t> </a:t>
            </a:r>
            <a:r>
              <a:rPr lang="fr-FR" sz="2000" dirty="0" err="1" smtClean="0"/>
              <a:t>законам</a:t>
            </a:r>
            <a:r>
              <a:rPr lang="fr-FR" sz="2000" dirty="0" smtClean="0"/>
              <a:t> </a:t>
            </a:r>
            <a:r>
              <a:rPr lang="fr-FR" sz="2000" dirty="0" err="1" smtClean="0"/>
              <a:t>этой</a:t>
            </a:r>
            <a:r>
              <a:rPr lang="fr-FR" sz="2000" dirty="0" smtClean="0"/>
              <a:t> </a:t>
            </a:r>
            <a:r>
              <a:rPr lang="fr-FR" sz="2000" dirty="0" err="1" smtClean="0"/>
              <a:t>Стороны</a:t>
            </a:r>
            <a:r>
              <a:rPr lang="fr-FR" sz="2000" dirty="0" smtClean="0"/>
              <a:t>;</a:t>
            </a:r>
          </a:p>
          <a:p>
            <a:pPr>
              <a:buNone/>
            </a:pPr>
            <a:r>
              <a:rPr lang="fr-FR" sz="2000" dirty="0" smtClean="0"/>
              <a:t>d) </a:t>
            </a:r>
            <a:r>
              <a:rPr lang="fr-FR" sz="2000" dirty="0" err="1" smtClean="0"/>
              <a:t>одним</a:t>
            </a:r>
            <a:r>
              <a:rPr lang="fr-FR" sz="2000" dirty="0" smtClean="0"/>
              <a:t> </a:t>
            </a:r>
            <a:r>
              <a:rPr lang="fr-FR" sz="2000" dirty="0" err="1" smtClean="0"/>
              <a:t>из</a:t>
            </a:r>
            <a:r>
              <a:rPr lang="fr-FR" sz="2000" dirty="0" smtClean="0"/>
              <a:t> </a:t>
            </a:r>
            <a:r>
              <a:rPr lang="fr-FR" sz="2000" dirty="0" err="1" smtClean="0"/>
              <a:t>ее</a:t>
            </a:r>
            <a:r>
              <a:rPr lang="fr-FR" sz="2000" dirty="0" smtClean="0"/>
              <a:t> </a:t>
            </a:r>
            <a:r>
              <a:rPr lang="fr-FR" sz="2000" dirty="0" err="1" smtClean="0"/>
              <a:t>граждан</a:t>
            </a:r>
            <a:r>
              <a:rPr lang="fr-FR" sz="2000" dirty="0" smtClean="0"/>
              <a:t>, </a:t>
            </a:r>
            <a:r>
              <a:rPr lang="fr-FR" sz="2000" dirty="0" err="1" smtClean="0"/>
              <a:t>если</a:t>
            </a:r>
            <a:r>
              <a:rPr lang="fr-FR" sz="2000" dirty="0" smtClean="0"/>
              <a:t> </a:t>
            </a:r>
            <a:r>
              <a:rPr lang="fr-FR" sz="2000" dirty="0" err="1" smtClean="0"/>
              <a:t>это</a:t>
            </a:r>
            <a:r>
              <a:rPr lang="fr-FR" sz="2000" dirty="0" smtClean="0"/>
              <a:t> </a:t>
            </a:r>
            <a:r>
              <a:rPr lang="fr-FR" sz="2000" dirty="0" err="1" smtClean="0"/>
              <a:t>правонарушение</a:t>
            </a:r>
            <a:r>
              <a:rPr lang="fr-FR" sz="2000" dirty="0" smtClean="0"/>
              <a:t> </a:t>
            </a:r>
            <a:r>
              <a:rPr lang="fr-FR" sz="2000" dirty="0" err="1" smtClean="0"/>
              <a:t>является</a:t>
            </a:r>
            <a:r>
              <a:rPr lang="fr-FR" sz="2000" dirty="0" smtClean="0"/>
              <a:t> </a:t>
            </a:r>
            <a:r>
              <a:rPr lang="fr-FR" sz="2000" dirty="0" err="1" smtClean="0"/>
              <a:t>уголовно</a:t>
            </a:r>
            <a:r>
              <a:rPr lang="fr-FR" sz="2000" dirty="0" smtClean="0"/>
              <a:t> </a:t>
            </a:r>
            <a:r>
              <a:rPr lang="fr-FR" sz="2000" dirty="0" err="1" smtClean="0"/>
              <a:t>наказуемым</a:t>
            </a:r>
            <a:r>
              <a:rPr lang="fr-FR" sz="2000" dirty="0" smtClean="0"/>
              <a:t> в </a:t>
            </a:r>
            <a:r>
              <a:rPr lang="fr-FR" sz="2000" dirty="0" err="1" smtClean="0"/>
              <a:t>месте</a:t>
            </a:r>
            <a:r>
              <a:rPr lang="fr-FR" sz="2000" dirty="0" smtClean="0"/>
              <a:t> </a:t>
            </a:r>
            <a:r>
              <a:rPr lang="fr-FR" sz="2000" dirty="0" err="1" smtClean="0"/>
              <a:t>его</a:t>
            </a:r>
            <a:r>
              <a:rPr lang="fr-FR" sz="2000" dirty="0" smtClean="0"/>
              <a:t> </a:t>
            </a:r>
            <a:r>
              <a:rPr lang="fr-FR" sz="2000" dirty="0" err="1" smtClean="0"/>
              <a:t>совершения</a:t>
            </a:r>
            <a:r>
              <a:rPr lang="fr-FR" sz="2000" dirty="0" smtClean="0"/>
              <a:t> </a:t>
            </a:r>
            <a:r>
              <a:rPr lang="fr-FR" sz="2000" dirty="0" err="1" smtClean="0"/>
              <a:t>или</a:t>
            </a:r>
            <a:r>
              <a:rPr lang="fr-FR" sz="2000" dirty="0" smtClean="0"/>
              <a:t> </a:t>
            </a:r>
            <a:r>
              <a:rPr lang="fr-FR" sz="2000" dirty="0" err="1" smtClean="0"/>
              <a:t>если</a:t>
            </a:r>
            <a:r>
              <a:rPr lang="fr-FR" sz="2000" dirty="0" smtClean="0"/>
              <a:t> </a:t>
            </a:r>
            <a:r>
              <a:rPr lang="fr-FR" sz="2000" dirty="0" err="1" smtClean="0"/>
              <a:t>это</a:t>
            </a:r>
            <a:r>
              <a:rPr lang="fr-FR" sz="2000" dirty="0" smtClean="0"/>
              <a:t> </a:t>
            </a:r>
            <a:r>
              <a:rPr lang="fr-FR" sz="2000" dirty="0" err="1" smtClean="0"/>
              <a:t>правонарушение</a:t>
            </a:r>
            <a:r>
              <a:rPr lang="fr-FR" sz="2000" dirty="0" smtClean="0"/>
              <a:t> </a:t>
            </a:r>
            <a:r>
              <a:rPr lang="fr-FR" sz="2000" dirty="0" err="1" smtClean="0"/>
              <a:t>совершено</a:t>
            </a:r>
            <a:r>
              <a:rPr lang="fr-FR" sz="2000" dirty="0" smtClean="0"/>
              <a:t> </a:t>
            </a:r>
            <a:r>
              <a:rPr lang="fr-FR" sz="2000" dirty="0" err="1" smtClean="0"/>
              <a:t>за</a:t>
            </a:r>
            <a:r>
              <a:rPr lang="fr-FR" sz="2000" dirty="0" smtClean="0"/>
              <a:t> </a:t>
            </a:r>
            <a:r>
              <a:rPr lang="fr-FR" sz="2000" dirty="0" err="1" smtClean="0"/>
              <a:t>пределами</a:t>
            </a:r>
            <a:r>
              <a:rPr lang="fr-FR" sz="2000" dirty="0" smtClean="0"/>
              <a:t> </a:t>
            </a:r>
            <a:r>
              <a:rPr lang="fr-FR" sz="2000" dirty="0" err="1" smtClean="0"/>
              <a:t>территориальной</a:t>
            </a:r>
            <a:r>
              <a:rPr lang="fr-FR" sz="2000" dirty="0" smtClean="0"/>
              <a:t> </a:t>
            </a:r>
            <a:r>
              <a:rPr lang="fr-FR" sz="2000" dirty="0" err="1" smtClean="0"/>
              <a:t>юрисдикции</a:t>
            </a:r>
            <a:r>
              <a:rPr lang="fr-FR" sz="2000" dirty="0" smtClean="0"/>
              <a:t> </a:t>
            </a:r>
            <a:r>
              <a:rPr lang="fr-FR" sz="2000" dirty="0" err="1" smtClean="0"/>
              <a:t>какого</a:t>
            </a:r>
            <a:r>
              <a:rPr lang="fr-FR" sz="2000" dirty="0" smtClean="0"/>
              <a:t> - </a:t>
            </a:r>
            <a:r>
              <a:rPr lang="fr-FR" sz="2000" dirty="0" err="1" smtClean="0"/>
              <a:t>либо</a:t>
            </a:r>
            <a:r>
              <a:rPr lang="fr-FR" sz="2000" dirty="0" smtClean="0"/>
              <a:t> </a:t>
            </a:r>
            <a:r>
              <a:rPr lang="ru-RU" sz="2000" dirty="0" smtClean="0"/>
              <a:t>г</a:t>
            </a:r>
            <a:r>
              <a:rPr lang="fr-FR" sz="2000" dirty="0" err="1" smtClean="0"/>
              <a:t>осударства</a:t>
            </a:r>
            <a:r>
              <a:rPr lang="en-GB" altLang="ru-RU" sz="2000" dirty="0" smtClean="0">
                <a:cs typeface="Times New Roman" pitchFamily="18" charset="0"/>
              </a:rPr>
              <a:t>.</a:t>
            </a:r>
          </a:p>
          <a:p>
            <a:pPr eaLnBrk="1" hangingPunct="1">
              <a:lnSpc>
                <a:spcPct val="90000"/>
              </a:lnSpc>
            </a:pPr>
            <a:endParaRPr lang="en-GB" altLang="ru-RU" sz="2000" dirty="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57200" y="274638"/>
            <a:ext cx="8229600" cy="984250"/>
          </a:xfrm>
        </p:spPr>
        <p:txBody>
          <a:bodyPr/>
          <a:lstStyle/>
          <a:p>
            <a:pPr eaLnBrk="1" hangingPunct="1"/>
            <a:r>
              <a:rPr lang="ru-RU" altLang="ru-RU" b="1" dirty="0" smtClean="0">
                <a:cs typeface="Times New Roman" pitchFamily="18" charset="0"/>
              </a:rPr>
              <a:t>Статья</a:t>
            </a:r>
            <a:r>
              <a:rPr lang="en-GB" altLang="ru-RU" b="1" dirty="0" smtClean="0">
                <a:cs typeface="Times New Roman" pitchFamily="18" charset="0"/>
              </a:rPr>
              <a:t> 22 - </a:t>
            </a:r>
            <a:r>
              <a:rPr lang="ru-RU" altLang="ru-RU" b="1" dirty="0" smtClean="0">
                <a:cs typeface="Times New Roman" pitchFamily="18" charset="0"/>
              </a:rPr>
              <a:t>Юрисдикция</a:t>
            </a:r>
            <a:endParaRPr lang="en-GB" altLang="ru-RU" b="1" dirty="0" smtClean="0">
              <a:cs typeface="Times New Roman" pitchFamily="18" charset="0"/>
            </a:endParaRPr>
          </a:p>
        </p:txBody>
      </p:sp>
      <p:sp>
        <p:nvSpPr>
          <p:cNvPr id="60419" name="Rectangle 3"/>
          <p:cNvSpPr>
            <a:spLocks noGrp="1" noChangeArrowheads="1"/>
          </p:cNvSpPr>
          <p:nvPr>
            <p:ph type="body" idx="1"/>
          </p:nvPr>
        </p:nvSpPr>
        <p:spPr/>
        <p:txBody>
          <a:bodyPr/>
          <a:lstStyle/>
          <a:p>
            <a:pPr algn="just" eaLnBrk="1" hangingPunct="1">
              <a:lnSpc>
                <a:spcPct val="90000"/>
              </a:lnSpc>
              <a:buNone/>
            </a:pPr>
            <a:r>
              <a:rPr lang="en-GB" altLang="ru-RU" sz="2400" dirty="0" smtClean="0">
                <a:cs typeface="Times New Roman" pitchFamily="18" charset="0"/>
              </a:rPr>
              <a:t>2.	</a:t>
            </a:r>
            <a:r>
              <a:rPr lang="fr-FR" sz="2400" dirty="0" smtClean="0"/>
              <a:t> </a:t>
            </a:r>
            <a:r>
              <a:rPr lang="fr-FR" sz="2400" dirty="0" err="1" smtClean="0"/>
              <a:t>Каждая</a:t>
            </a:r>
            <a:r>
              <a:rPr lang="fr-FR" sz="2400" dirty="0" smtClean="0"/>
              <a:t> </a:t>
            </a:r>
            <a:r>
              <a:rPr lang="fr-FR" sz="2400" dirty="0" err="1" smtClean="0"/>
              <a:t>Сторона</a:t>
            </a:r>
            <a:r>
              <a:rPr lang="fr-FR" sz="2400" dirty="0" smtClean="0"/>
              <a:t> </a:t>
            </a:r>
            <a:r>
              <a:rPr lang="fr-FR" sz="2400" dirty="0" err="1" smtClean="0"/>
              <a:t>может</a:t>
            </a:r>
            <a:r>
              <a:rPr lang="fr-FR" sz="2400" dirty="0" smtClean="0"/>
              <a:t> </a:t>
            </a:r>
            <a:r>
              <a:rPr lang="fr-FR" sz="2400" dirty="0" err="1" smtClean="0"/>
              <a:t>сохранить</a:t>
            </a:r>
            <a:r>
              <a:rPr lang="fr-FR" sz="2400" dirty="0" smtClean="0"/>
              <a:t> </a:t>
            </a:r>
            <a:r>
              <a:rPr lang="fr-FR" sz="2400" dirty="0" err="1" smtClean="0"/>
              <a:t>за</a:t>
            </a:r>
            <a:r>
              <a:rPr lang="fr-FR" sz="2400" dirty="0" smtClean="0"/>
              <a:t> </a:t>
            </a:r>
            <a:r>
              <a:rPr lang="fr-FR" sz="2400" dirty="0" err="1" smtClean="0"/>
              <a:t>собой</a:t>
            </a:r>
            <a:r>
              <a:rPr lang="fr-FR" sz="2400" dirty="0" smtClean="0"/>
              <a:t> </a:t>
            </a:r>
            <a:r>
              <a:rPr lang="fr-FR" sz="2400" dirty="0" err="1" smtClean="0"/>
              <a:t>право</a:t>
            </a:r>
            <a:r>
              <a:rPr lang="fr-FR" sz="2400" dirty="0" smtClean="0"/>
              <a:t> </a:t>
            </a:r>
            <a:r>
              <a:rPr lang="fr-FR" sz="2400" dirty="0" err="1" smtClean="0"/>
              <a:t>не</a:t>
            </a:r>
            <a:r>
              <a:rPr lang="fr-FR" sz="2400" dirty="0" smtClean="0"/>
              <a:t> </a:t>
            </a:r>
            <a:r>
              <a:rPr lang="fr-FR" sz="2400" dirty="0" err="1" smtClean="0"/>
              <a:t>применять</a:t>
            </a:r>
            <a:r>
              <a:rPr lang="fr-FR" sz="2400" dirty="0" smtClean="0"/>
              <a:t> </a:t>
            </a:r>
            <a:r>
              <a:rPr lang="fr-FR" sz="2400" dirty="0" err="1" smtClean="0"/>
              <a:t>или</a:t>
            </a:r>
            <a:r>
              <a:rPr lang="fr-FR" sz="2400" dirty="0" smtClean="0"/>
              <a:t> </a:t>
            </a:r>
            <a:r>
              <a:rPr lang="fr-FR" sz="2400" dirty="0" err="1" smtClean="0"/>
              <a:t>применять</a:t>
            </a:r>
            <a:r>
              <a:rPr lang="fr-FR" sz="2400" dirty="0" smtClean="0"/>
              <a:t> </a:t>
            </a:r>
            <a:r>
              <a:rPr lang="fr-FR" sz="2400" dirty="0" err="1" smtClean="0"/>
              <a:t>только</a:t>
            </a:r>
            <a:r>
              <a:rPr lang="fr-FR" sz="2400" dirty="0" smtClean="0"/>
              <a:t> в </a:t>
            </a:r>
            <a:r>
              <a:rPr lang="fr-FR" sz="2400" dirty="0" err="1" smtClean="0"/>
              <a:t>определенных</a:t>
            </a:r>
            <a:r>
              <a:rPr lang="fr-FR" sz="2400" dirty="0" smtClean="0"/>
              <a:t> </a:t>
            </a:r>
            <a:r>
              <a:rPr lang="fr-FR" sz="2400" dirty="0" err="1" smtClean="0"/>
              <a:t>случаях</a:t>
            </a:r>
            <a:r>
              <a:rPr lang="fr-FR" sz="2400" dirty="0" smtClean="0"/>
              <a:t> </a:t>
            </a:r>
            <a:r>
              <a:rPr lang="fr-FR" sz="2400" dirty="0" err="1" smtClean="0"/>
              <a:t>или</a:t>
            </a:r>
            <a:r>
              <a:rPr lang="fr-FR" sz="2400" dirty="0" smtClean="0"/>
              <a:t> </a:t>
            </a:r>
            <a:r>
              <a:rPr lang="fr-FR" sz="2400" dirty="0" err="1" smtClean="0"/>
              <a:t>условиях</a:t>
            </a:r>
            <a:r>
              <a:rPr lang="fr-FR" sz="2400" dirty="0" smtClean="0"/>
              <a:t> </a:t>
            </a:r>
            <a:r>
              <a:rPr lang="fr-FR" sz="2400" dirty="0" err="1" smtClean="0"/>
              <a:t>нормы</a:t>
            </a:r>
            <a:r>
              <a:rPr lang="fr-FR" sz="2400" dirty="0" smtClean="0"/>
              <a:t>, </a:t>
            </a:r>
            <a:r>
              <a:rPr lang="fr-FR" sz="2400" dirty="0" err="1" smtClean="0"/>
              <a:t>касающиеся</a:t>
            </a:r>
            <a:r>
              <a:rPr lang="fr-FR" sz="2400" dirty="0" smtClean="0"/>
              <a:t> </a:t>
            </a:r>
            <a:r>
              <a:rPr lang="fr-FR" sz="2400" dirty="0" err="1" smtClean="0"/>
              <a:t>юрисдикции</a:t>
            </a:r>
            <a:r>
              <a:rPr lang="fr-FR" sz="2400" dirty="0" smtClean="0"/>
              <a:t>, </a:t>
            </a:r>
            <a:r>
              <a:rPr lang="fr-FR" sz="2400" dirty="0" err="1" smtClean="0"/>
              <a:t>установленные</a:t>
            </a:r>
            <a:r>
              <a:rPr lang="fr-FR" sz="2400" dirty="0" smtClean="0"/>
              <a:t> в п</a:t>
            </a:r>
            <a:r>
              <a:rPr lang="ru-RU" sz="2400" dirty="0" smtClean="0"/>
              <a:t>унктах</a:t>
            </a:r>
            <a:r>
              <a:rPr lang="fr-FR" sz="2400" dirty="0" smtClean="0"/>
              <a:t> 1.b-d </a:t>
            </a:r>
            <a:r>
              <a:rPr lang="fr-FR" sz="2400" dirty="0" err="1" smtClean="0"/>
              <a:t>настоящей</a:t>
            </a:r>
            <a:r>
              <a:rPr lang="fr-FR" sz="2400" dirty="0" smtClean="0"/>
              <a:t> </a:t>
            </a:r>
            <a:r>
              <a:rPr lang="fr-FR" sz="2400" dirty="0" err="1" smtClean="0"/>
              <a:t>Статьи</a:t>
            </a:r>
            <a:r>
              <a:rPr lang="fr-FR" sz="2400" dirty="0" smtClean="0"/>
              <a:t> </a:t>
            </a:r>
            <a:r>
              <a:rPr lang="fr-FR" sz="2400" dirty="0" err="1" smtClean="0"/>
              <a:t>или</a:t>
            </a:r>
            <a:r>
              <a:rPr lang="fr-FR" sz="2400" dirty="0" smtClean="0"/>
              <a:t> </a:t>
            </a:r>
            <a:r>
              <a:rPr lang="fr-FR" sz="2400" dirty="0" err="1" smtClean="0"/>
              <a:t>любой</a:t>
            </a:r>
            <a:r>
              <a:rPr lang="fr-FR" sz="2400" dirty="0" smtClean="0"/>
              <a:t> </a:t>
            </a:r>
            <a:r>
              <a:rPr lang="fr-FR" sz="2400" dirty="0" err="1" smtClean="0"/>
              <a:t>их</a:t>
            </a:r>
            <a:r>
              <a:rPr lang="fr-FR" sz="2400" dirty="0" smtClean="0"/>
              <a:t> </a:t>
            </a:r>
            <a:r>
              <a:rPr lang="fr-FR" sz="2400" dirty="0" err="1" smtClean="0"/>
              <a:t>части</a:t>
            </a:r>
            <a:r>
              <a:rPr lang="en-GB" altLang="ru-RU" sz="2400" dirty="0" smtClean="0">
                <a:cs typeface="Times New Roman" pitchFamily="18" charset="0"/>
              </a:rPr>
              <a:t>.</a:t>
            </a:r>
          </a:p>
          <a:p>
            <a:pPr algn="just" eaLnBrk="1" hangingPunct="1">
              <a:lnSpc>
                <a:spcPct val="90000"/>
              </a:lnSpc>
            </a:pPr>
            <a:endParaRPr lang="en-GB" altLang="ru-RU" sz="2400" dirty="0" smtClean="0">
              <a:cs typeface="Times New Roman" pitchFamily="18" charset="0"/>
            </a:endParaRPr>
          </a:p>
          <a:p>
            <a:pPr algn="just" eaLnBrk="1" hangingPunct="1">
              <a:lnSpc>
                <a:spcPct val="90000"/>
              </a:lnSpc>
              <a:buNone/>
            </a:pPr>
            <a:r>
              <a:rPr lang="en-GB" altLang="ru-RU" sz="2400" dirty="0" smtClean="0">
                <a:cs typeface="Times New Roman" pitchFamily="18" charset="0"/>
              </a:rPr>
              <a:t>3.	</a:t>
            </a:r>
            <a:r>
              <a:rPr lang="fr-FR" sz="2400" dirty="0" smtClean="0"/>
              <a:t> </a:t>
            </a:r>
            <a:r>
              <a:rPr lang="fr-FR" sz="2400" dirty="0" err="1" smtClean="0"/>
              <a:t>Каждая</a:t>
            </a:r>
            <a:r>
              <a:rPr lang="fr-FR" sz="2400" dirty="0" smtClean="0"/>
              <a:t> </a:t>
            </a:r>
            <a:r>
              <a:rPr lang="fr-FR" sz="2400" dirty="0" err="1" smtClean="0"/>
              <a:t>Сторона</a:t>
            </a:r>
            <a:r>
              <a:rPr lang="fr-FR" sz="2400" dirty="0" smtClean="0"/>
              <a:t> </a:t>
            </a:r>
            <a:r>
              <a:rPr lang="fr-FR" sz="2400" dirty="0" err="1" smtClean="0"/>
              <a:t>принимает</a:t>
            </a:r>
            <a:r>
              <a:rPr lang="fr-FR" sz="2400" dirty="0" smtClean="0"/>
              <a:t> </a:t>
            </a:r>
            <a:r>
              <a:rPr lang="fr-FR" sz="2400" dirty="0" err="1" smtClean="0"/>
              <a:t>меры</a:t>
            </a:r>
            <a:r>
              <a:rPr lang="fr-FR" sz="2400" dirty="0" smtClean="0"/>
              <a:t>, </a:t>
            </a:r>
            <a:r>
              <a:rPr lang="fr-FR" sz="2400" dirty="0" err="1" smtClean="0"/>
              <a:t>необходимые</a:t>
            </a:r>
            <a:r>
              <a:rPr lang="fr-FR" sz="2400" dirty="0" smtClean="0"/>
              <a:t> </a:t>
            </a:r>
            <a:r>
              <a:rPr lang="fr-FR" sz="2400" dirty="0" err="1" smtClean="0"/>
              <a:t>для</a:t>
            </a:r>
            <a:r>
              <a:rPr lang="fr-FR" sz="2400" dirty="0" smtClean="0"/>
              <a:t> </a:t>
            </a:r>
            <a:r>
              <a:rPr lang="fr-FR" sz="2400" dirty="0" err="1" smtClean="0"/>
              <a:t>установления</a:t>
            </a:r>
            <a:r>
              <a:rPr lang="fr-FR" sz="2400" dirty="0" smtClean="0"/>
              <a:t> </a:t>
            </a:r>
            <a:r>
              <a:rPr lang="fr-FR" sz="2400" dirty="0" err="1" smtClean="0"/>
              <a:t>юрисдикции</a:t>
            </a:r>
            <a:r>
              <a:rPr lang="fr-FR" sz="2400" dirty="0" smtClean="0"/>
              <a:t> в </a:t>
            </a:r>
            <a:r>
              <a:rPr lang="fr-FR" sz="2400" dirty="0" err="1" smtClean="0"/>
              <a:t>отношении</a:t>
            </a:r>
            <a:r>
              <a:rPr lang="fr-FR" sz="2400" dirty="0" smtClean="0"/>
              <a:t> </a:t>
            </a:r>
            <a:r>
              <a:rPr lang="fr-FR" sz="2400" dirty="0" err="1" smtClean="0"/>
              <a:t>правонарушений</a:t>
            </a:r>
            <a:r>
              <a:rPr lang="fr-FR" sz="2400" dirty="0" smtClean="0"/>
              <a:t>, </a:t>
            </a:r>
            <a:r>
              <a:rPr lang="fr-FR" sz="2400" dirty="0" err="1" smtClean="0"/>
              <a:t>упомянутых</a:t>
            </a:r>
            <a:r>
              <a:rPr lang="fr-FR" sz="2400" dirty="0" smtClean="0"/>
              <a:t> в п</a:t>
            </a:r>
            <a:r>
              <a:rPr lang="ru-RU" sz="2400" dirty="0" smtClean="0"/>
              <a:t>ункте</a:t>
            </a:r>
            <a:r>
              <a:rPr lang="fr-FR" sz="2400" dirty="0" smtClean="0"/>
              <a:t> 1 </a:t>
            </a:r>
            <a:r>
              <a:rPr lang="fr-FR" sz="2400" dirty="0" err="1" smtClean="0"/>
              <a:t>Статьи</a:t>
            </a:r>
            <a:r>
              <a:rPr lang="fr-FR" sz="2400" dirty="0" smtClean="0"/>
              <a:t> 24 </a:t>
            </a:r>
            <a:r>
              <a:rPr lang="fr-FR" sz="2400" dirty="0" err="1" smtClean="0"/>
              <a:t>настоящей</a:t>
            </a:r>
            <a:r>
              <a:rPr lang="fr-FR" sz="2400" dirty="0" smtClean="0"/>
              <a:t> </a:t>
            </a:r>
            <a:r>
              <a:rPr lang="fr-FR" sz="2400" dirty="0" err="1" smtClean="0"/>
              <a:t>Конвенции</a:t>
            </a:r>
            <a:r>
              <a:rPr lang="fr-FR" sz="2400" dirty="0" smtClean="0"/>
              <a:t>, в </a:t>
            </a:r>
            <a:r>
              <a:rPr lang="fr-FR" sz="2400" dirty="0" err="1" smtClean="0"/>
              <a:t>случаях</a:t>
            </a:r>
            <a:r>
              <a:rPr lang="fr-FR" sz="2400" dirty="0" smtClean="0"/>
              <a:t>, </a:t>
            </a:r>
            <a:r>
              <a:rPr lang="fr-FR" sz="2400" dirty="0" err="1" smtClean="0"/>
              <a:t>когда</a:t>
            </a:r>
            <a:r>
              <a:rPr lang="fr-FR" sz="2400" dirty="0" smtClean="0"/>
              <a:t> </a:t>
            </a:r>
            <a:r>
              <a:rPr lang="fr-FR" sz="2400" dirty="0" err="1" smtClean="0"/>
              <a:t>предполагаемый</a:t>
            </a:r>
            <a:r>
              <a:rPr lang="fr-FR" sz="2400" dirty="0" smtClean="0"/>
              <a:t> </a:t>
            </a:r>
            <a:r>
              <a:rPr lang="fr-FR" sz="2400" dirty="0" err="1" smtClean="0"/>
              <a:t>правонарушитель</a:t>
            </a:r>
            <a:r>
              <a:rPr lang="fr-FR" sz="2400" dirty="0" smtClean="0"/>
              <a:t> </a:t>
            </a:r>
            <a:r>
              <a:rPr lang="fr-FR" sz="2400" dirty="0" err="1" smtClean="0"/>
              <a:t>находится</a:t>
            </a:r>
            <a:r>
              <a:rPr lang="fr-FR" sz="2400" dirty="0" smtClean="0"/>
              <a:t> </a:t>
            </a:r>
            <a:r>
              <a:rPr lang="fr-FR" sz="2400" dirty="0" err="1" smtClean="0"/>
              <a:t>на</a:t>
            </a:r>
            <a:r>
              <a:rPr lang="fr-FR" sz="2400" dirty="0" smtClean="0"/>
              <a:t> </a:t>
            </a:r>
            <a:r>
              <a:rPr lang="fr-FR" sz="2400" dirty="0" err="1" smtClean="0"/>
              <a:t>ее</a:t>
            </a:r>
            <a:r>
              <a:rPr lang="fr-FR" sz="2400" dirty="0" smtClean="0"/>
              <a:t> </a:t>
            </a:r>
            <a:r>
              <a:rPr lang="fr-FR" sz="2400" dirty="0" err="1" smtClean="0"/>
              <a:t>территории</a:t>
            </a:r>
            <a:r>
              <a:rPr lang="fr-FR" sz="2400" dirty="0" smtClean="0"/>
              <a:t>, и </a:t>
            </a:r>
            <a:r>
              <a:rPr lang="fr-FR" sz="2400" dirty="0" err="1" smtClean="0"/>
              <a:t>она</a:t>
            </a:r>
            <a:r>
              <a:rPr lang="fr-FR" sz="2400" dirty="0" smtClean="0"/>
              <a:t> </a:t>
            </a:r>
            <a:r>
              <a:rPr lang="fr-FR" sz="2400" dirty="0" err="1" smtClean="0"/>
              <a:t>не</a:t>
            </a:r>
            <a:r>
              <a:rPr lang="fr-FR" sz="2400" dirty="0" smtClean="0"/>
              <a:t> </a:t>
            </a:r>
            <a:r>
              <a:rPr lang="fr-FR" sz="2400" dirty="0" err="1" smtClean="0"/>
              <a:t>выдает</a:t>
            </a:r>
            <a:r>
              <a:rPr lang="fr-FR" sz="2400" dirty="0" smtClean="0"/>
              <a:t> </a:t>
            </a:r>
            <a:r>
              <a:rPr lang="fr-FR" sz="2400" dirty="0" err="1" smtClean="0"/>
              <a:t>его</a:t>
            </a:r>
            <a:r>
              <a:rPr lang="fr-FR" sz="2400" dirty="0" smtClean="0"/>
              <a:t> (</a:t>
            </a:r>
            <a:r>
              <a:rPr lang="fr-FR" sz="2400" dirty="0" err="1" smtClean="0"/>
              <a:t>ее</a:t>
            </a:r>
            <a:r>
              <a:rPr lang="fr-FR" sz="2400" dirty="0" smtClean="0"/>
              <a:t>) </a:t>
            </a:r>
            <a:r>
              <a:rPr lang="fr-FR" sz="2400" dirty="0" err="1" smtClean="0"/>
              <a:t>другой</a:t>
            </a:r>
            <a:r>
              <a:rPr lang="fr-FR" sz="2400" dirty="0" smtClean="0"/>
              <a:t> </a:t>
            </a:r>
            <a:r>
              <a:rPr lang="fr-FR" sz="2400" dirty="0" err="1" smtClean="0"/>
              <a:t>Стороне</a:t>
            </a:r>
            <a:r>
              <a:rPr lang="fr-FR" sz="2400" dirty="0" smtClean="0"/>
              <a:t> </a:t>
            </a:r>
            <a:r>
              <a:rPr lang="fr-FR" sz="2400" dirty="0" err="1" smtClean="0"/>
              <a:t>по</a:t>
            </a:r>
            <a:r>
              <a:rPr lang="fr-FR" sz="2400" dirty="0" smtClean="0"/>
              <a:t> </a:t>
            </a:r>
            <a:r>
              <a:rPr lang="fr-FR" sz="2400" dirty="0" err="1" smtClean="0"/>
              <a:t>получении</a:t>
            </a:r>
            <a:r>
              <a:rPr lang="fr-FR" sz="2400" dirty="0" smtClean="0"/>
              <a:t> </a:t>
            </a:r>
            <a:r>
              <a:rPr lang="fr-FR" sz="2400" dirty="0" err="1" smtClean="0"/>
              <a:t>запроса</a:t>
            </a:r>
            <a:r>
              <a:rPr lang="fr-FR" sz="2400" dirty="0" smtClean="0"/>
              <a:t> о </a:t>
            </a:r>
            <a:r>
              <a:rPr lang="fr-FR" sz="2400" dirty="0" err="1" smtClean="0"/>
              <a:t>выдаче</a:t>
            </a:r>
            <a:r>
              <a:rPr lang="fr-FR" sz="2400" dirty="0" smtClean="0"/>
              <a:t>, </a:t>
            </a:r>
            <a:r>
              <a:rPr lang="fr-FR" sz="2400" dirty="0" err="1" smtClean="0"/>
              <a:t>основываясь</a:t>
            </a:r>
            <a:r>
              <a:rPr lang="fr-FR" sz="2400" dirty="0" smtClean="0"/>
              <a:t> </a:t>
            </a:r>
            <a:r>
              <a:rPr lang="fr-FR" sz="2400" dirty="0" err="1" smtClean="0"/>
              <a:t>исключительно</a:t>
            </a:r>
            <a:r>
              <a:rPr lang="fr-FR" sz="2400" dirty="0" smtClean="0"/>
              <a:t> </a:t>
            </a:r>
            <a:r>
              <a:rPr lang="fr-FR" sz="2400" dirty="0" err="1" smtClean="0"/>
              <a:t>на</a:t>
            </a:r>
            <a:r>
              <a:rPr lang="fr-FR" sz="2400" dirty="0" smtClean="0"/>
              <a:t> </a:t>
            </a:r>
            <a:r>
              <a:rPr lang="fr-FR" sz="2400" dirty="0" err="1" smtClean="0"/>
              <a:t>его</a:t>
            </a:r>
            <a:r>
              <a:rPr lang="fr-FR" sz="2400" dirty="0" smtClean="0"/>
              <a:t> (</a:t>
            </a:r>
            <a:r>
              <a:rPr lang="fr-FR" sz="2400" dirty="0" err="1" smtClean="0"/>
              <a:t>ее</a:t>
            </a:r>
            <a:r>
              <a:rPr lang="fr-FR" sz="2400" dirty="0" smtClean="0"/>
              <a:t>) </a:t>
            </a:r>
            <a:r>
              <a:rPr lang="fr-FR" sz="2400" dirty="0" err="1" smtClean="0"/>
              <a:t>гражданстве</a:t>
            </a:r>
            <a:r>
              <a:rPr lang="en-GB" altLang="ru-RU" sz="2400" dirty="0" smtClean="0">
                <a:cs typeface="Times New Roman" pitchFamily="18" charset="0"/>
              </a:rPr>
              <a:t>.</a:t>
            </a:r>
          </a:p>
          <a:p>
            <a:pPr eaLnBrk="1" hangingPunct="1">
              <a:lnSpc>
                <a:spcPct val="90000"/>
              </a:lnSpc>
            </a:pPr>
            <a:endParaRPr lang="en-GB" altLang="ru-RU" sz="2400" dirty="0"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57200" y="274638"/>
            <a:ext cx="8229600" cy="973137"/>
          </a:xfrm>
        </p:spPr>
        <p:txBody>
          <a:bodyPr/>
          <a:lstStyle/>
          <a:p>
            <a:pPr eaLnBrk="1" hangingPunct="1"/>
            <a:r>
              <a:rPr lang="ru-RU" altLang="ru-RU" b="1" dirty="0" smtClean="0">
                <a:cs typeface="Times New Roman" pitchFamily="18" charset="0"/>
              </a:rPr>
              <a:t>Статья</a:t>
            </a:r>
            <a:r>
              <a:rPr lang="en-GB" altLang="ru-RU" b="1" dirty="0" smtClean="0">
                <a:cs typeface="Times New Roman" pitchFamily="18" charset="0"/>
              </a:rPr>
              <a:t> 22 - </a:t>
            </a:r>
            <a:r>
              <a:rPr lang="ru-RU" altLang="ru-RU" b="1" dirty="0" smtClean="0">
                <a:cs typeface="Times New Roman" pitchFamily="18" charset="0"/>
              </a:rPr>
              <a:t>Юрисдикция</a:t>
            </a:r>
            <a:endParaRPr lang="en-GB" altLang="ru-RU" b="1" dirty="0" smtClean="0">
              <a:cs typeface="Times New Roman" pitchFamily="18" charset="0"/>
            </a:endParaRPr>
          </a:p>
        </p:txBody>
      </p:sp>
      <p:sp>
        <p:nvSpPr>
          <p:cNvPr id="61443" name="Rectangle 3"/>
          <p:cNvSpPr>
            <a:spLocks noGrp="1" noChangeArrowheads="1"/>
          </p:cNvSpPr>
          <p:nvPr>
            <p:ph type="body" idx="1"/>
          </p:nvPr>
        </p:nvSpPr>
        <p:spPr/>
        <p:txBody>
          <a:bodyPr/>
          <a:lstStyle/>
          <a:p>
            <a:pPr algn="just" eaLnBrk="1" hangingPunct="1">
              <a:lnSpc>
                <a:spcPct val="90000"/>
              </a:lnSpc>
              <a:buNone/>
            </a:pPr>
            <a:r>
              <a:rPr lang="en-GB" altLang="ru-RU" sz="2800" dirty="0" smtClean="0">
                <a:cs typeface="Times New Roman" pitchFamily="18" charset="0"/>
              </a:rPr>
              <a:t>4.	</a:t>
            </a:r>
            <a:r>
              <a:rPr lang="fr-FR" sz="2800" dirty="0" err="1" smtClean="0"/>
              <a:t>Настоящая</a:t>
            </a:r>
            <a:r>
              <a:rPr lang="fr-FR" sz="2800" dirty="0" smtClean="0"/>
              <a:t> </a:t>
            </a:r>
            <a:r>
              <a:rPr lang="fr-FR" sz="2800" dirty="0" err="1" smtClean="0"/>
              <a:t>Конвенция</a:t>
            </a:r>
            <a:r>
              <a:rPr lang="fr-FR" sz="2800" dirty="0" smtClean="0"/>
              <a:t> </a:t>
            </a:r>
            <a:r>
              <a:rPr lang="fr-FR" sz="2800" dirty="0" err="1" smtClean="0"/>
              <a:t>не</a:t>
            </a:r>
            <a:r>
              <a:rPr lang="fr-FR" sz="2800" dirty="0" smtClean="0"/>
              <a:t> </a:t>
            </a:r>
            <a:r>
              <a:rPr lang="fr-FR" sz="2800" dirty="0" err="1" smtClean="0"/>
              <a:t>исключает</a:t>
            </a:r>
            <a:r>
              <a:rPr lang="fr-FR" sz="2800" dirty="0" smtClean="0"/>
              <a:t> </a:t>
            </a:r>
            <a:r>
              <a:rPr lang="fr-FR" sz="2800" dirty="0" err="1" smtClean="0"/>
              <a:t>никакую</a:t>
            </a:r>
            <a:r>
              <a:rPr lang="fr-FR" sz="2800" dirty="0" smtClean="0"/>
              <a:t> </a:t>
            </a:r>
            <a:r>
              <a:rPr lang="fr-FR" sz="2800" dirty="0" err="1" smtClean="0"/>
              <a:t>уголовную</a:t>
            </a:r>
            <a:r>
              <a:rPr lang="fr-FR" sz="2800" dirty="0" smtClean="0"/>
              <a:t> </a:t>
            </a:r>
            <a:r>
              <a:rPr lang="fr-FR" sz="2800" dirty="0" err="1" smtClean="0"/>
              <a:t>юрисдикцию</a:t>
            </a:r>
            <a:r>
              <a:rPr lang="fr-FR" sz="2800" dirty="0" smtClean="0"/>
              <a:t>, </a:t>
            </a:r>
            <a:r>
              <a:rPr lang="fr-FR" sz="2800" dirty="0" err="1" smtClean="0"/>
              <a:t>осуществляемую</a:t>
            </a:r>
            <a:r>
              <a:rPr lang="fr-FR" sz="2800" dirty="0" smtClean="0"/>
              <a:t> в </a:t>
            </a:r>
            <a:r>
              <a:rPr lang="fr-FR" sz="2800" dirty="0" err="1" smtClean="0"/>
              <a:t>соответствии</a:t>
            </a:r>
            <a:r>
              <a:rPr lang="fr-FR" sz="2800" dirty="0" smtClean="0"/>
              <a:t> с </a:t>
            </a:r>
            <a:r>
              <a:rPr lang="fr-FR" sz="2800" dirty="0" err="1" smtClean="0"/>
              <a:t>нормами</a:t>
            </a:r>
            <a:r>
              <a:rPr lang="fr-FR" sz="2800" dirty="0" smtClean="0"/>
              <a:t> </a:t>
            </a:r>
            <a:r>
              <a:rPr lang="fr-FR" sz="2800" dirty="0" err="1" smtClean="0"/>
              <a:t>внутригосударственного</a:t>
            </a:r>
            <a:r>
              <a:rPr lang="fr-FR" sz="2800" dirty="0" smtClean="0"/>
              <a:t> </a:t>
            </a:r>
            <a:r>
              <a:rPr lang="fr-FR" sz="2800" dirty="0" err="1" smtClean="0"/>
              <a:t>права</a:t>
            </a:r>
            <a:r>
              <a:rPr lang="en-GB" altLang="ru-RU" sz="2800" dirty="0" smtClean="0">
                <a:cs typeface="Times New Roman" pitchFamily="18" charset="0"/>
              </a:rPr>
              <a:t>.</a:t>
            </a:r>
          </a:p>
          <a:p>
            <a:pPr algn="just" eaLnBrk="1" hangingPunct="1">
              <a:lnSpc>
                <a:spcPct val="90000"/>
              </a:lnSpc>
            </a:pPr>
            <a:endParaRPr lang="en-GB" altLang="ru-RU" sz="2800" dirty="0" smtClean="0">
              <a:cs typeface="Times New Roman" pitchFamily="18" charset="0"/>
            </a:endParaRPr>
          </a:p>
          <a:p>
            <a:pPr algn="just" eaLnBrk="1" hangingPunct="1">
              <a:lnSpc>
                <a:spcPct val="90000"/>
              </a:lnSpc>
              <a:buNone/>
            </a:pPr>
            <a:r>
              <a:rPr lang="en-GB" altLang="ru-RU" sz="2800" dirty="0" smtClean="0">
                <a:cs typeface="Times New Roman" pitchFamily="18" charset="0"/>
              </a:rPr>
              <a:t>5.	</a:t>
            </a:r>
            <a:r>
              <a:rPr lang="fr-FR" sz="2800" dirty="0" err="1" smtClean="0"/>
              <a:t>Если</a:t>
            </a:r>
            <a:r>
              <a:rPr lang="fr-FR" sz="2800" dirty="0" smtClean="0"/>
              <a:t> </a:t>
            </a:r>
            <a:r>
              <a:rPr lang="fr-FR" sz="2800" dirty="0" err="1" smtClean="0"/>
              <a:t>на</a:t>
            </a:r>
            <a:r>
              <a:rPr lang="fr-FR" sz="2800" dirty="0" smtClean="0"/>
              <a:t> </a:t>
            </a:r>
            <a:r>
              <a:rPr lang="fr-FR" sz="2800" dirty="0" err="1" smtClean="0"/>
              <a:t>юрисдикцию</a:t>
            </a:r>
            <a:r>
              <a:rPr lang="fr-FR" sz="2800" dirty="0" smtClean="0"/>
              <a:t> в </a:t>
            </a:r>
            <a:r>
              <a:rPr lang="fr-FR" sz="2800" dirty="0" err="1" smtClean="0"/>
              <a:t>отношении</a:t>
            </a:r>
            <a:r>
              <a:rPr lang="fr-FR" sz="2800" dirty="0" smtClean="0"/>
              <a:t> </a:t>
            </a:r>
            <a:r>
              <a:rPr lang="fr-FR" sz="2800" dirty="0" err="1" smtClean="0"/>
              <a:t>предполагаемого</a:t>
            </a:r>
            <a:r>
              <a:rPr lang="fr-FR" sz="2800" dirty="0" smtClean="0"/>
              <a:t> </a:t>
            </a:r>
            <a:r>
              <a:rPr lang="fr-FR" sz="2800" dirty="0" err="1" smtClean="0"/>
              <a:t>правонарушения</a:t>
            </a:r>
            <a:r>
              <a:rPr lang="fr-FR" sz="2800" dirty="0" smtClean="0"/>
              <a:t>, </a:t>
            </a:r>
            <a:r>
              <a:rPr lang="fr-FR" sz="2800" dirty="0" err="1" smtClean="0"/>
              <a:t>предусмотренного</a:t>
            </a:r>
            <a:r>
              <a:rPr lang="fr-FR" sz="2800" dirty="0" smtClean="0"/>
              <a:t> в </a:t>
            </a:r>
            <a:r>
              <a:rPr lang="fr-FR" sz="2800" dirty="0" err="1" smtClean="0"/>
              <a:t>соответствии</a:t>
            </a:r>
            <a:r>
              <a:rPr lang="fr-FR" sz="2800" dirty="0" smtClean="0"/>
              <a:t> с </a:t>
            </a:r>
            <a:r>
              <a:rPr lang="fr-FR" sz="2800" dirty="0" err="1" smtClean="0"/>
              <a:t>настоящей</a:t>
            </a:r>
            <a:r>
              <a:rPr lang="fr-FR" sz="2800" dirty="0" smtClean="0"/>
              <a:t> </a:t>
            </a:r>
            <a:r>
              <a:rPr lang="fr-FR" sz="2800" dirty="0" err="1" smtClean="0"/>
              <a:t>Конвенцией</a:t>
            </a:r>
            <a:r>
              <a:rPr lang="fr-FR" sz="2800" dirty="0" smtClean="0"/>
              <a:t>, </a:t>
            </a:r>
            <a:r>
              <a:rPr lang="fr-FR" sz="2800" dirty="0" err="1" smtClean="0"/>
              <a:t>претендует</a:t>
            </a:r>
            <a:r>
              <a:rPr lang="fr-FR" sz="2800" dirty="0" smtClean="0"/>
              <a:t> </a:t>
            </a:r>
            <a:r>
              <a:rPr lang="fr-FR" sz="2800" dirty="0" err="1" smtClean="0"/>
              <a:t>более</a:t>
            </a:r>
            <a:r>
              <a:rPr lang="fr-FR" sz="2800" dirty="0" smtClean="0"/>
              <a:t> </a:t>
            </a:r>
            <a:r>
              <a:rPr lang="fr-FR" sz="2800" dirty="0" err="1" smtClean="0"/>
              <a:t>одной</a:t>
            </a:r>
            <a:r>
              <a:rPr lang="fr-FR" sz="2800" dirty="0" smtClean="0"/>
              <a:t> </a:t>
            </a:r>
            <a:r>
              <a:rPr lang="fr-FR" sz="2800" dirty="0" err="1" smtClean="0"/>
              <a:t>Стороны</a:t>
            </a:r>
            <a:r>
              <a:rPr lang="fr-FR" sz="2800" dirty="0" smtClean="0"/>
              <a:t>, </a:t>
            </a:r>
            <a:r>
              <a:rPr lang="fr-FR" sz="2800" dirty="0" err="1" smtClean="0"/>
              <a:t>заинтересованные</a:t>
            </a:r>
            <a:r>
              <a:rPr lang="fr-FR" sz="2800" dirty="0" smtClean="0"/>
              <a:t> </a:t>
            </a:r>
            <a:r>
              <a:rPr lang="fr-FR" sz="2800" dirty="0" err="1" smtClean="0"/>
              <a:t>Стороны</a:t>
            </a:r>
            <a:r>
              <a:rPr lang="fr-FR" sz="2800" dirty="0" smtClean="0"/>
              <a:t> </a:t>
            </a:r>
            <a:r>
              <a:rPr lang="fr-FR" sz="2800" dirty="0" err="1" smtClean="0"/>
              <a:t>по</a:t>
            </a:r>
            <a:r>
              <a:rPr lang="fr-FR" sz="2800" dirty="0" smtClean="0"/>
              <a:t> </a:t>
            </a:r>
            <a:r>
              <a:rPr lang="fr-FR" sz="2800" dirty="0" err="1" smtClean="0"/>
              <a:t>мере</a:t>
            </a:r>
            <a:r>
              <a:rPr lang="fr-FR" sz="2800" dirty="0" smtClean="0"/>
              <a:t> </a:t>
            </a:r>
            <a:r>
              <a:rPr lang="fr-FR" sz="2800" dirty="0" err="1" smtClean="0"/>
              <a:t>необходимости</a:t>
            </a:r>
            <a:r>
              <a:rPr lang="fr-FR" sz="2800" dirty="0" smtClean="0"/>
              <a:t> </a:t>
            </a:r>
            <a:r>
              <a:rPr lang="fr-FR" sz="2800" dirty="0" err="1" smtClean="0"/>
              <a:t>проводят</a:t>
            </a:r>
            <a:r>
              <a:rPr lang="fr-FR" sz="2800" dirty="0" smtClean="0"/>
              <a:t> </a:t>
            </a:r>
            <a:r>
              <a:rPr lang="fr-FR" sz="2800" dirty="0" err="1" smtClean="0"/>
              <a:t>консультации</a:t>
            </a:r>
            <a:r>
              <a:rPr lang="fr-FR" sz="2800" dirty="0" smtClean="0"/>
              <a:t> с </a:t>
            </a:r>
            <a:r>
              <a:rPr lang="fr-FR" sz="2800" dirty="0" err="1" smtClean="0"/>
              <a:t>целью</a:t>
            </a:r>
            <a:r>
              <a:rPr lang="fr-FR" sz="2800" dirty="0" smtClean="0"/>
              <a:t> </a:t>
            </a:r>
            <a:r>
              <a:rPr lang="fr-FR" sz="2800" dirty="0" err="1" smtClean="0"/>
              <a:t>определить</a:t>
            </a:r>
            <a:r>
              <a:rPr lang="fr-FR" sz="2800" dirty="0" smtClean="0"/>
              <a:t> </a:t>
            </a:r>
            <a:r>
              <a:rPr lang="fr-FR" sz="2800" dirty="0" err="1" smtClean="0"/>
              <a:t>наиболее</a:t>
            </a:r>
            <a:r>
              <a:rPr lang="fr-FR" sz="2800" dirty="0" smtClean="0"/>
              <a:t> </a:t>
            </a:r>
            <a:r>
              <a:rPr lang="fr-FR" sz="2800" dirty="0" err="1" smtClean="0"/>
              <a:t>подходящую</a:t>
            </a:r>
            <a:r>
              <a:rPr lang="fr-FR" sz="2800" dirty="0" smtClean="0"/>
              <a:t> </a:t>
            </a:r>
            <a:r>
              <a:rPr lang="fr-FR" sz="2800" dirty="0" err="1" smtClean="0"/>
              <a:t>юрисдикцию</a:t>
            </a:r>
            <a:r>
              <a:rPr lang="fr-FR" sz="2800" dirty="0" smtClean="0"/>
              <a:t> </a:t>
            </a:r>
            <a:r>
              <a:rPr lang="fr-FR" sz="2800" dirty="0" err="1" smtClean="0"/>
              <a:t>для</a:t>
            </a:r>
            <a:r>
              <a:rPr lang="fr-FR" sz="2800" dirty="0" smtClean="0"/>
              <a:t> </a:t>
            </a:r>
            <a:r>
              <a:rPr lang="fr-FR" sz="2800" dirty="0" err="1" smtClean="0"/>
              <a:t>осуществления</a:t>
            </a:r>
            <a:r>
              <a:rPr lang="fr-FR" sz="2800" dirty="0" smtClean="0"/>
              <a:t> </a:t>
            </a:r>
            <a:r>
              <a:rPr lang="fr-FR" sz="2800" dirty="0" err="1" smtClean="0"/>
              <a:t>судебного</a:t>
            </a:r>
            <a:r>
              <a:rPr lang="fr-FR" sz="2800" dirty="0" smtClean="0"/>
              <a:t> </a:t>
            </a:r>
            <a:r>
              <a:rPr lang="fr-FR" sz="2800" dirty="0" err="1" smtClean="0"/>
              <a:t>преследования</a:t>
            </a:r>
            <a:r>
              <a:rPr lang="en-GB" altLang="ru-RU" sz="2800" dirty="0" smtClean="0">
                <a:cs typeface="Times New Roman" pitchFamily="18" charset="0"/>
              </a:rPr>
              <a:t>.</a:t>
            </a:r>
          </a:p>
          <a:p>
            <a:pPr eaLnBrk="1" hangingPunct="1">
              <a:lnSpc>
                <a:spcPct val="90000"/>
              </a:lnSpc>
            </a:pPr>
            <a:endParaRPr lang="en-GB" altLang="ru-RU"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2"/>
          <p:cNvGrpSpPr>
            <a:grpSpLocks noChangeAspect="1"/>
          </p:cNvGrpSpPr>
          <p:nvPr/>
        </p:nvGrpSpPr>
        <p:grpSpPr bwMode="auto">
          <a:xfrm>
            <a:off x="2828925" y="457200"/>
            <a:ext cx="3673475" cy="5976938"/>
            <a:chOff x="1338" y="255"/>
            <a:chExt cx="3192" cy="3900"/>
          </a:xfrm>
        </p:grpSpPr>
        <p:sp>
          <p:nvSpPr>
            <p:cNvPr id="7173"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fr-FR"/>
            </a:p>
          </p:txBody>
        </p:sp>
        <p:sp>
          <p:nvSpPr>
            <p:cNvPr id="6" name="AutoShape 4"/>
            <p:cNvSpPr>
              <a:spLocks noChangeArrowheads="1"/>
            </p:cNvSpPr>
            <p:nvPr/>
          </p:nvSpPr>
          <p:spPr bwMode="auto">
            <a:xfrm>
              <a:off x="1338" y="526"/>
              <a:ext cx="3188" cy="3618"/>
            </a:xfrm>
            <a:prstGeom prst="roundRect">
              <a:avLst>
                <a:gd name="adj" fmla="val 2463"/>
              </a:avLst>
            </a:prstGeom>
            <a:solidFill>
              <a:schemeClr val="accent2">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7175"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altLang="ru-RU"/>
            </a:p>
          </p:txBody>
        </p:sp>
        <p:sp>
          <p:nvSpPr>
            <p:cNvPr id="8"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7177"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altLang="ru-RU"/>
            </a:p>
          </p:txBody>
        </p:sp>
        <p:sp>
          <p:nvSpPr>
            <p:cNvPr id="7178"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fr-FR"/>
            </a:p>
          </p:txBody>
        </p:sp>
        <p:sp>
          <p:nvSpPr>
            <p:cNvPr id="7179"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fr-FR"/>
            </a:p>
          </p:txBody>
        </p:sp>
        <p:sp>
          <p:nvSpPr>
            <p:cNvPr id="7180"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fr-FR"/>
            </a:p>
          </p:txBody>
        </p:sp>
        <p:sp>
          <p:nvSpPr>
            <p:cNvPr id="7181"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fr-FR"/>
            </a:p>
          </p:txBody>
        </p:sp>
        <p:sp>
          <p:nvSpPr>
            <p:cNvPr id="7182"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fr-FR"/>
            </a:p>
          </p:txBody>
        </p:sp>
        <p:sp>
          <p:nvSpPr>
            <p:cNvPr id="7183"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fr-FR"/>
            </a:p>
          </p:txBody>
        </p:sp>
        <p:sp>
          <p:nvSpPr>
            <p:cNvPr id="7184"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fr-FR"/>
            </a:p>
          </p:txBody>
        </p:sp>
        <p:sp>
          <p:nvSpPr>
            <p:cNvPr id="7185"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fr-FR"/>
            </a:p>
          </p:txBody>
        </p:sp>
        <p:sp>
          <p:nvSpPr>
            <p:cNvPr id="7186"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altLang="ru-RU"/>
            </a:p>
          </p:txBody>
        </p:sp>
        <p:sp>
          <p:nvSpPr>
            <p:cNvPr id="7187"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altLang="ru-RU"/>
            </a:p>
          </p:txBody>
        </p:sp>
        <p:sp>
          <p:nvSpPr>
            <p:cNvPr id="7188"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altLang="ru-RU"/>
            </a:p>
          </p:txBody>
        </p:sp>
        <p:sp>
          <p:nvSpPr>
            <p:cNvPr id="7189"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altLang="ru-RU"/>
            </a:p>
          </p:txBody>
        </p:sp>
        <p:sp>
          <p:nvSpPr>
            <p:cNvPr id="7190"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altLang="ru-RU"/>
            </a:p>
          </p:txBody>
        </p:sp>
        <p:sp>
          <p:nvSpPr>
            <p:cNvPr id="7191"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altLang="ru-RU"/>
            </a:p>
          </p:txBody>
        </p:sp>
        <p:sp>
          <p:nvSpPr>
            <p:cNvPr id="7192"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altLang="ru-RU"/>
            </a:p>
          </p:txBody>
        </p:sp>
        <p:sp>
          <p:nvSpPr>
            <p:cNvPr id="7193"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altLang="ru-RU"/>
            </a:p>
          </p:txBody>
        </p:sp>
        <p:sp>
          <p:nvSpPr>
            <p:cNvPr id="7194"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altLang="ru-RU"/>
            </a:p>
          </p:txBody>
        </p:sp>
        <p:sp>
          <p:nvSpPr>
            <p:cNvPr id="7195"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altLang="ru-RU"/>
            </a:p>
          </p:txBody>
        </p:sp>
        <p:sp>
          <p:nvSpPr>
            <p:cNvPr id="7196"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altLang="ru-RU"/>
            </a:p>
          </p:txBody>
        </p:sp>
        <p:sp>
          <p:nvSpPr>
            <p:cNvPr id="7197"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altLang="ru-RU"/>
            </a:p>
          </p:txBody>
        </p:sp>
        <p:sp>
          <p:nvSpPr>
            <p:cNvPr id="7198"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altLang="ru-RU"/>
            </a:p>
          </p:txBody>
        </p:sp>
        <p:sp>
          <p:nvSpPr>
            <p:cNvPr id="7199"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altLang="ru-RU"/>
            </a:p>
          </p:txBody>
        </p:sp>
        <p:sp>
          <p:nvSpPr>
            <p:cNvPr id="7200"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altLang="ru-RU"/>
            </a:p>
          </p:txBody>
        </p:sp>
        <p:sp>
          <p:nvSpPr>
            <p:cNvPr id="7201"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altLang="ru-RU"/>
            </a:p>
          </p:txBody>
        </p:sp>
        <p:sp>
          <p:nvSpPr>
            <p:cNvPr id="7202"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fr-FR"/>
            </a:p>
          </p:txBody>
        </p:sp>
        <p:sp>
          <p:nvSpPr>
            <p:cNvPr id="7203"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altLang="ru-RU"/>
            </a:p>
          </p:txBody>
        </p:sp>
        <p:sp>
          <p:nvSpPr>
            <p:cNvPr id="7204"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fr-FR"/>
            </a:p>
          </p:txBody>
        </p:sp>
        <p:sp>
          <p:nvSpPr>
            <p:cNvPr id="7205"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7206"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altLang="ru-RU"/>
            </a:p>
          </p:txBody>
        </p:sp>
        <p:sp>
          <p:nvSpPr>
            <p:cNvPr id="7207"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7208"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altLang="ru-RU"/>
            </a:p>
          </p:txBody>
        </p:sp>
        <p:sp>
          <p:nvSpPr>
            <p:cNvPr id="7209"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altLang="ru-RU"/>
            </a:p>
          </p:txBody>
        </p:sp>
        <p:sp>
          <p:nvSpPr>
            <p:cNvPr id="7210"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altLang="ru-RU"/>
            </a:p>
          </p:txBody>
        </p:sp>
        <p:sp>
          <p:nvSpPr>
            <p:cNvPr id="7211"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7212"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altLang="ru-RU"/>
            </a:p>
          </p:txBody>
        </p:sp>
        <p:sp>
          <p:nvSpPr>
            <p:cNvPr id="7213"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altLang="ru-RU"/>
            </a:p>
          </p:txBody>
        </p:sp>
        <p:sp>
          <p:nvSpPr>
            <p:cNvPr id="7214"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altLang="ru-RU"/>
            </a:p>
          </p:txBody>
        </p:sp>
        <p:sp>
          <p:nvSpPr>
            <p:cNvPr id="7215"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7216"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altLang="ru-RU"/>
            </a:p>
          </p:txBody>
        </p:sp>
      </p:grpSp>
      <p:sp>
        <p:nvSpPr>
          <p:cNvPr id="7171" name="TextBox 48"/>
          <p:cNvSpPr txBox="1">
            <a:spLocks noChangeArrowheads="1"/>
          </p:cNvSpPr>
          <p:nvPr/>
        </p:nvSpPr>
        <p:spPr bwMode="auto">
          <a:xfrm>
            <a:off x="3144838" y="3146425"/>
            <a:ext cx="3068637" cy="584200"/>
          </a:xfrm>
          <a:prstGeom prst="rect">
            <a:avLst/>
          </a:prstGeom>
          <a:noFill/>
          <a:ln w="9525">
            <a:noFill/>
            <a:miter lim="800000"/>
            <a:headEnd/>
            <a:tailEnd/>
          </a:ln>
        </p:spPr>
        <p:txBody>
          <a:bodyPr>
            <a:spAutoFit/>
          </a:bodyPr>
          <a:lstStyle/>
          <a:p>
            <a:pPr algn="ctr"/>
            <a:r>
              <a:rPr lang="ru-RU" altLang="ru-RU" sz="3200" b="1"/>
              <a:t>ПРИМЕРЫ</a:t>
            </a:r>
            <a:endParaRPr lang="en-US" altLang="ru-RU" sz="3200" b="1"/>
          </a:p>
        </p:txBody>
      </p:sp>
      <p:sp>
        <p:nvSpPr>
          <p:cNvPr id="50" name="Slide Number Placeholder 49"/>
          <p:cNvSpPr>
            <a:spLocks noGrp="1"/>
          </p:cNvSpPr>
          <p:nvPr>
            <p:ph type="sldNum" sz="quarter" idx="12"/>
          </p:nvPr>
        </p:nvSpPr>
        <p:spPr/>
        <p:txBody>
          <a:bodyPr/>
          <a:lstStyle/>
          <a:p>
            <a:pPr>
              <a:defRPr/>
            </a:pPr>
            <a:fld id="{24BD51D4-CB8D-4E85-BABF-3E768ED0A1AC}" type="slidenum">
              <a:rPr lang="en-US"/>
              <a:pPr>
                <a:defRPr/>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466" name="Group 2"/>
          <p:cNvGrpSpPr>
            <a:grpSpLocks noChangeAspect="1"/>
          </p:cNvGrpSpPr>
          <p:nvPr/>
        </p:nvGrpSpPr>
        <p:grpSpPr bwMode="auto">
          <a:xfrm>
            <a:off x="2828925" y="457200"/>
            <a:ext cx="3673475" cy="5976938"/>
            <a:chOff x="1338" y="255"/>
            <a:chExt cx="3192" cy="3900"/>
          </a:xfrm>
        </p:grpSpPr>
        <p:sp>
          <p:nvSpPr>
            <p:cNvPr id="62469"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fr-FR"/>
            </a:p>
          </p:txBody>
        </p:sp>
        <p:sp>
          <p:nvSpPr>
            <p:cNvPr id="6" name="AutoShape 4"/>
            <p:cNvSpPr>
              <a:spLocks noChangeArrowheads="1"/>
            </p:cNvSpPr>
            <p:nvPr/>
          </p:nvSpPr>
          <p:spPr bwMode="auto">
            <a:xfrm>
              <a:off x="1338" y="526"/>
              <a:ext cx="3188" cy="3618"/>
            </a:xfrm>
            <a:prstGeom prst="roundRect">
              <a:avLst>
                <a:gd name="adj" fmla="val 2463"/>
              </a:avLst>
            </a:prstGeom>
            <a:solidFill>
              <a:schemeClr val="accent2">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62471"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altLang="ru-RU"/>
            </a:p>
          </p:txBody>
        </p:sp>
        <p:sp>
          <p:nvSpPr>
            <p:cNvPr id="8"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62473"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altLang="ru-RU"/>
            </a:p>
          </p:txBody>
        </p:sp>
        <p:sp>
          <p:nvSpPr>
            <p:cNvPr id="62474"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fr-FR"/>
            </a:p>
          </p:txBody>
        </p:sp>
        <p:sp>
          <p:nvSpPr>
            <p:cNvPr id="62475"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fr-FR"/>
            </a:p>
          </p:txBody>
        </p:sp>
        <p:sp>
          <p:nvSpPr>
            <p:cNvPr id="62476"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fr-FR"/>
            </a:p>
          </p:txBody>
        </p:sp>
        <p:sp>
          <p:nvSpPr>
            <p:cNvPr id="62477"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fr-FR"/>
            </a:p>
          </p:txBody>
        </p:sp>
        <p:sp>
          <p:nvSpPr>
            <p:cNvPr id="62478"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fr-FR"/>
            </a:p>
          </p:txBody>
        </p:sp>
        <p:sp>
          <p:nvSpPr>
            <p:cNvPr id="62479"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fr-FR"/>
            </a:p>
          </p:txBody>
        </p:sp>
        <p:sp>
          <p:nvSpPr>
            <p:cNvPr id="62480"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fr-FR"/>
            </a:p>
          </p:txBody>
        </p:sp>
        <p:sp>
          <p:nvSpPr>
            <p:cNvPr id="62481"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fr-FR"/>
            </a:p>
          </p:txBody>
        </p:sp>
        <p:sp>
          <p:nvSpPr>
            <p:cNvPr id="62482"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altLang="ru-RU"/>
            </a:p>
          </p:txBody>
        </p:sp>
        <p:sp>
          <p:nvSpPr>
            <p:cNvPr id="62483"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altLang="ru-RU"/>
            </a:p>
          </p:txBody>
        </p:sp>
        <p:sp>
          <p:nvSpPr>
            <p:cNvPr id="62484"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altLang="ru-RU"/>
            </a:p>
          </p:txBody>
        </p:sp>
        <p:sp>
          <p:nvSpPr>
            <p:cNvPr id="62485"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altLang="ru-RU"/>
            </a:p>
          </p:txBody>
        </p:sp>
        <p:sp>
          <p:nvSpPr>
            <p:cNvPr id="62486"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altLang="ru-RU"/>
            </a:p>
          </p:txBody>
        </p:sp>
        <p:sp>
          <p:nvSpPr>
            <p:cNvPr id="62487"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altLang="ru-RU"/>
            </a:p>
          </p:txBody>
        </p:sp>
        <p:sp>
          <p:nvSpPr>
            <p:cNvPr id="62488"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altLang="ru-RU"/>
            </a:p>
          </p:txBody>
        </p:sp>
        <p:sp>
          <p:nvSpPr>
            <p:cNvPr id="62489"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altLang="ru-RU"/>
            </a:p>
          </p:txBody>
        </p:sp>
        <p:sp>
          <p:nvSpPr>
            <p:cNvPr id="62490"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altLang="ru-RU"/>
            </a:p>
          </p:txBody>
        </p:sp>
        <p:sp>
          <p:nvSpPr>
            <p:cNvPr id="62491"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altLang="ru-RU"/>
            </a:p>
          </p:txBody>
        </p:sp>
        <p:sp>
          <p:nvSpPr>
            <p:cNvPr id="62492"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altLang="ru-RU"/>
            </a:p>
          </p:txBody>
        </p:sp>
        <p:sp>
          <p:nvSpPr>
            <p:cNvPr id="62493"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altLang="ru-RU"/>
            </a:p>
          </p:txBody>
        </p:sp>
        <p:sp>
          <p:nvSpPr>
            <p:cNvPr id="62494"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altLang="ru-RU"/>
            </a:p>
          </p:txBody>
        </p:sp>
        <p:sp>
          <p:nvSpPr>
            <p:cNvPr id="62495"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altLang="ru-RU"/>
            </a:p>
          </p:txBody>
        </p:sp>
        <p:sp>
          <p:nvSpPr>
            <p:cNvPr id="62496"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altLang="ru-RU"/>
            </a:p>
          </p:txBody>
        </p:sp>
        <p:sp>
          <p:nvSpPr>
            <p:cNvPr id="62497"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altLang="ru-RU"/>
            </a:p>
          </p:txBody>
        </p:sp>
        <p:sp>
          <p:nvSpPr>
            <p:cNvPr id="62498"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fr-FR"/>
            </a:p>
          </p:txBody>
        </p:sp>
        <p:sp>
          <p:nvSpPr>
            <p:cNvPr id="62499"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altLang="ru-RU"/>
            </a:p>
          </p:txBody>
        </p:sp>
        <p:sp>
          <p:nvSpPr>
            <p:cNvPr id="62500"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fr-FR"/>
            </a:p>
          </p:txBody>
        </p:sp>
        <p:sp>
          <p:nvSpPr>
            <p:cNvPr id="62501"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62502"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altLang="ru-RU"/>
            </a:p>
          </p:txBody>
        </p:sp>
        <p:sp>
          <p:nvSpPr>
            <p:cNvPr id="62503"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62504"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altLang="ru-RU"/>
            </a:p>
          </p:txBody>
        </p:sp>
        <p:sp>
          <p:nvSpPr>
            <p:cNvPr id="62505"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altLang="ru-RU"/>
            </a:p>
          </p:txBody>
        </p:sp>
        <p:sp>
          <p:nvSpPr>
            <p:cNvPr id="62506"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altLang="ru-RU"/>
            </a:p>
          </p:txBody>
        </p:sp>
        <p:sp>
          <p:nvSpPr>
            <p:cNvPr id="62507"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62508"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altLang="ru-RU"/>
            </a:p>
          </p:txBody>
        </p:sp>
        <p:sp>
          <p:nvSpPr>
            <p:cNvPr id="62509"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altLang="ru-RU"/>
            </a:p>
          </p:txBody>
        </p:sp>
        <p:sp>
          <p:nvSpPr>
            <p:cNvPr id="62510"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altLang="ru-RU"/>
            </a:p>
          </p:txBody>
        </p:sp>
        <p:sp>
          <p:nvSpPr>
            <p:cNvPr id="62511"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62512"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altLang="ru-RU"/>
            </a:p>
          </p:txBody>
        </p:sp>
      </p:grpSp>
      <p:sp>
        <p:nvSpPr>
          <p:cNvPr id="49" name="TextBox 48"/>
          <p:cNvSpPr txBox="1"/>
          <p:nvPr/>
        </p:nvSpPr>
        <p:spPr>
          <a:xfrm>
            <a:off x="3144838" y="2462213"/>
            <a:ext cx="3068637" cy="2400300"/>
          </a:xfrm>
          <a:prstGeom prst="rect">
            <a:avLst/>
          </a:prstGeom>
          <a:noFill/>
        </p:spPr>
        <p:txBody>
          <a:bodyPr>
            <a:spAutoFit/>
          </a:bodyPr>
          <a:lstStyle/>
          <a:p>
            <a:pPr algn="ctr" fontAlgn="auto">
              <a:spcBef>
                <a:spcPts val="0"/>
              </a:spcBef>
              <a:spcAft>
                <a:spcPts val="0"/>
              </a:spcAft>
              <a:defRPr/>
            </a:pPr>
            <a:r>
              <a:rPr lang="ru-RU" sz="3000" b="1" dirty="0">
                <a:solidFill>
                  <a:schemeClr val="accent1">
                    <a:lumMod val="25000"/>
                  </a:schemeClr>
                </a:solidFill>
                <a:cs typeface="+mn-cs"/>
              </a:rPr>
              <a:t>ЕВРОПЕЙСКИЕ ИНИЦИАТИВЫ О СБОРЕ ЭЛЕКТРОННЫХ ДОКАЗАТЕЛЬСТВ</a:t>
            </a:r>
            <a:endParaRPr lang="en-US" sz="3000" dirty="0">
              <a:latin typeface="+mn-lt"/>
              <a:cs typeface="+mn-cs"/>
            </a:endParaRPr>
          </a:p>
        </p:txBody>
      </p:sp>
      <p:sp>
        <p:nvSpPr>
          <p:cNvPr id="50" name="Slide Number Placeholder 49"/>
          <p:cNvSpPr>
            <a:spLocks noGrp="1"/>
          </p:cNvSpPr>
          <p:nvPr>
            <p:ph type="sldNum" sz="quarter" idx="12"/>
          </p:nvPr>
        </p:nvSpPr>
        <p:spPr/>
        <p:txBody>
          <a:bodyPr/>
          <a:lstStyle/>
          <a:p>
            <a:pPr>
              <a:defRPr/>
            </a:pPr>
            <a:fld id="{7373FA3E-77EF-44CB-BB68-3C43B0460FD4}" type="slidenum">
              <a:rPr lang="en-US"/>
              <a:pPr>
                <a:defRPr/>
              </a:pPr>
              <a:t>60</a:t>
            </a:fld>
            <a:endParaRPr 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457200" y="274638"/>
            <a:ext cx="8229600" cy="928687"/>
          </a:xfrm>
        </p:spPr>
        <p:txBody>
          <a:bodyPr/>
          <a:lstStyle/>
          <a:p>
            <a:pPr eaLnBrk="1" hangingPunct="1"/>
            <a:r>
              <a:rPr lang="ru-RU" altLang="ru-RU" b="1" smtClean="0"/>
              <a:t>Европейский Союз</a:t>
            </a:r>
            <a:endParaRPr lang="en-GB" altLang="ru-RU" b="1" smtClean="0"/>
          </a:p>
        </p:txBody>
      </p:sp>
      <p:sp>
        <p:nvSpPr>
          <p:cNvPr id="196611" name="Rectangle 3"/>
          <p:cNvSpPr>
            <a:spLocks noGrp="1" noChangeArrowheads="1"/>
          </p:cNvSpPr>
          <p:nvPr>
            <p:ph type="body" idx="1"/>
          </p:nvPr>
        </p:nvSpPr>
        <p:spPr/>
        <p:txBody>
          <a:bodyPr rtlCol="0">
            <a:normAutofit lnSpcReduction="10000"/>
          </a:bodyPr>
          <a:lstStyle/>
          <a:p>
            <a:pPr eaLnBrk="1" fontAlgn="auto" hangingPunct="1">
              <a:spcAft>
                <a:spcPts val="0"/>
              </a:spcAft>
              <a:buFont typeface="Arial" charset="0"/>
              <a:buChar char="•"/>
              <a:defRPr/>
            </a:pPr>
            <a:r>
              <a:rPr lang="ru-RU" sz="2800" dirty="0" smtClean="0">
                <a:latin typeface="+mj-lt"/>
              </a:rPr>
              <a:t>Директива </a:t>
            </a:r>
            <a:r>
              <a:rPr lang="en-GB" sz="2800" dirty="0" smtClean="0">
                <a:latin typeface="+mj-lt"/>
              </a:rPr>
              <a:t>2006/24/EC</a:t>
            </a:r>
            <a:r>
              <a:rPr lang="ru-RU" sz="2800" dirty="0" smtClean="0">
                <a:latin typeface="+mj-lt"/>
              </a:rPr>
              <a:t> Европейского парламента и Совета от 15 марта 2006 года (официальный журнал Европейского Союза</a:t>
            </a:r>
            <a:r>
              <a:rPr lang="en-GB" sz="2800" dirty="0" smtClean="0">
                <a:latin typeface="+mj-lt"/>
              </a:rPr>
              <a:t>, L 105/54 </a:t>
            </a:r>
            <a:r>
              <a:rPr lang="ru-RU" sz="2800" dirty="0" smtClean="0">
                <a:latin typeface="+mj-lt"/>
              </a:rPr>
              <a:t>от </a:t>
            </a:r>
            <a:r>
              <a:rPr lang="en-GB" sz="2800" dirty="0" smtClean="0">
                <a:latin typeface="+mj-lt"/>
              </a:rPr>
              <a:t>13.4.2006) </a:t>
            </a:r>
          </a:p>
          <a:p>
            <a:pPr eaLnBrk="1" fontAlgn="auto" hangingPunct="1">
              <a:spcAft>
                <a:spcPts val="0"/>
              </a:spcAft>
              <a:buFont typeface="Arial" charset="0"/>
              <a:buChar char="•"/>
              <a:defRPr/>
            </a:pPr>
            <a:r>
              <a:rPr lang="ru-RU" sz="2600" dirty="0" smtClean="0">
                <a:latin typeface="+mj-lt"/>
              </a:rPr>
              <a:t>первый обязывающий документ, относящийся исключительно к сбору цифровых доказательств в рамках Европейского Союза</a:t>
            </a:r>
            <a:endParaRPr lang="en-GB" sz="2600" dirty="0" smtClean="0">
              <a:latin typeface="+mj-lt"/>
            </a:endParaRPr>
          </a:p>
          <a:p>
            <a:pPr eaLnBrk="1" fontAlgn="auto" hangingPunct="1">
              <a:spcAft>
                <a:spcPts val="0"/>
              </a:spcAft>
              <a:buFont typeface="Arial" charset="0"/>
              <a:buChar char="•"/>
              <a:defRPr/>
            </a:pPr>
            <a:r>
              <a:rPr lang="ru-RU" altLang="ru-RU" sz="2800" dirty="0" smtClean="0"/>
              <a:t>о сохранении данных, созданных или обработанных в связи с предоставлением публично доступных услуг электронных коммуникаций в публичных сетях коммуникаций</a:t>
            </a:r>
            <a:endParaRPr lang="en-GB" sz="2600" dirty="0">
              <a:latin typeface="+mj-lt"/>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64515" name="TextBox 3"/>
          <p:cNvSpPr txBox="1">
            <a:spLocks noChangeArrowheads="1"/>
          </p:cNvSpPr>
          <p:nvPr/>
        </p:nvSpPr>
        <p:spPr bwMode="auto">
          <a:xfrm>
            <a:off x="3167063" y="4500563"/>
            <a:ext cx="2841625" cy="923925"/>
          </a:xfrm>
          <a:prstGeom prst="rect">
            <a:avLst/>
          </a:prstGeom>
          <a:noFill/>
          <a:ln w="9525">
            <a:noFill/>
            <a:miter lim="800000"/>
            <a:headEnd/>
            <a:tailEnd/>
          </a:ln>
        </p:spPr>
        <p:txBody>
          <a:bodyPr wrap="none">
            <a:spAutoFit/>
          </a:bodyPr>
          <a:lstStyle/>
          <a:p>
            <a:r>
              <a:rPr lang="ru-RU" altLang="ru-RU" sz="5400" b="1"/>
              <a:t>Вопросы</a:t>
            </a:r>
            <a:endParaRPr lang="en-GB" altLang="ru-RU" sz="5400" b="1"/>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538" name="Group 2"/>
          <p:cNvGrpSpPr>
            <a:grpSpLocks noChangeAspect="1"/>
          </p:cNvGrpSpPr>
          <p:nvPr/>
        </p:nvGrpSpPr>
        <p:grpSpPr bwMode="auto">
          <a:xfrm>
            <a:off x="2828925" y="457200"/>
            <a:ext cx="3673475" cy="5976938"/>
            <a:chOff x="1338" y="255"/>
            <a:chExt cx="3192" cy="3900"/>
          </a:xfrm>
        </p:grpSpPr>
        <p:sp>
          <p:nvSpPr>
            <p:cNvPr id="65541"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fr-FR"/>
            </a:p>
          </p:txBody>
        </p:sp>
        <p:sp>
          <p:nvSpPr>
            <p:cNvPr id="6" name="AutoShape 4"/>
            <p:cNvSpPr>
              <a:spLocks noChangeArrowheads="1"/>
            </p:cNvSpPr>
            <p:nvPr/>
          </p:nvSpPr>
          <p:spPr bwMode="auto">
            <a:xfrm>
              <a:off x="1338" y="526"/>
              <a:ext cx="3188" cy="3618"/>
            </a:xfrm>
            <a:prstGeom prst="roundRect">
              <a:avLst>
                <a:gd name="adj" fmla="val 2463"/>
              </a:avLst>
            </a:prstGeom>
            <a:solidFill>
              <a:schemeClr val="accent2">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65543"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altLang="ru-RU"/>
            </a:p>
          </p:txBody>
        </p:sp>
        <p:sp>
          <p:nvSpPr>
            <p:cNvPr id="8"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65545"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altLang="ru-RU"/>
            </a:p>
          </p:txBody>
        </p:sp>
        <p:sp>
          <p:nvSpPr>
            <p:cNvPr id="65546"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fr-FR"/>
            </a:p>
          </p:txBody>
        </p:sp>
        <p:sp>
          <p:nvSpPr>
            <p:cNvPr id="65547"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fr-FR"/>
            </a:p>
          </p:txBody>
        </p:sp>
        <p:sp>
          <p:nvSpPr>
            <p:cNvPr id="65548"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fr-FR"/>
            </a:p>
          </p:txBody>
        </p:sp>
        <p:sp>
          <p:nvSpPr>
            <p:cNvPr id="65549"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fr-FR"/>
            </a:p>
          </p:txBody>
        </p:sp>
        <p:sp>
          <p:nvSpPr>
            <p:cNvPr id="65550"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fr-FR"/>
            </a:p>
          </p:txBody>
        </p:sp>
        <p:sp>
          <p:nvSpPr>
            <p:cNvPr id="65551"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fr-FR"/>
            </a:p>
          </p:txBody>
        </p:sp>
        <p:sp>
          <p:nvSpPr>
            <p:cNvPr id="65552"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fr-FR"/>
            </a:p>
          </p:txBody>
        </p:sp>
        <p:sp>
          <p:nvSpPr>
            <p:cNvPr id="65553"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fr-FR"/>
            </a:p>
          </p:txBody>
        </p:sp>
        <p:sp>
          <p:nvSpPr>
            <p:cNvPr id="65554"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altLang="ru-RU"/>
            </a:p>
          </p:txBody>
        </p:sp>
        <p:sp>
          <p:nvSpPr>
            <p:cNvPr id="65555"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altLang="ru-RU"/>
            </a:p>
          </p:txBody>
        </p:sp>
        <p:sp>
          <p:nvSpPr>
            <p:cNvPr id="65556"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altLang="ru-RU"/>
            </a:p>
          </p:txBody>
        </p:sp>
        <p:sp>
          <p:nvSpPr>
            <p:cNvPr id="65557"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altLang="ru-RU"/>
            </a:p>
          </p:txBody>
        </p:sp>
        <p:sp>
          <p:nvSpPr>
            <p:cNvPr id="65558"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altLang="ru-RU"/>
            </a:p>
          </p:txBody>
        </p:sp>
        <p:sp>
          <p:nvSpPr>
            <p:cNvPr id="65559"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altLang="ru-RU"/>
            </a:p>
          </p:txBody>
        </p:sp>
        <p:sp>
          <p:nvSpPr>
            <p:cNvPr id="65560"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altLang="ru-RU"/>
            </a:p>
          </p:txBody>
        </p:sp>
        <p:sp>
          <p:nvSpPr>
            <p:cNvPr id="65561"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altLang="ru-RU"/>
            </a:p>
          </p:txBody>
        </p:sp>
        <p:sp>
          <p:nvSpPr>
            <p:cNvPr id="65562"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altLang="ru-RU"/>
            </a:p>
          </p:txBody>
        </p:sp>
        <p:sp>
          <p:nvSpPr>
            <p:cNvPr id="65563"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altLang="ru-RU"/>
            </a:p>
          </p:txBody>
        </p:sp>
        <p:sp>
          <p:nvSpPr>
            <p:cNvPr id="65564"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altLang="ru-RU"/>
            </a:p>
          </p:txBody>
        </p:sp>
        <p:sp>
          <p:nvSpPr>
            <p:cNvPr id="65565"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altLang="ru-RU"/>
            </a:p>
          </p:txBody>
        </p:sp>
        <p:sp>
          <p:nvSpPr>
            <p:cNvPr id="65566"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altLang="ru-RU"/>
            </a:p>
          </p:txBody>
        </p:sp>
        <p:sp>
          <p:nvSpPr>
            <p:cNvPr id="65567"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altLang="ru-RU"/>
            </a:p>
          </p:txBody>
        </p:sp>
        <p:sp>
          <p:nvSpPr>
            <p:cNvPr id="65568"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altLang="ru-RU"/>
            </a:p>
          </p:txBody>
        </p:sp>
        <p:sp>
          <p:nvSpPr>
            <p:cNvPr id="65569"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altLang="ru-RU"/>
            </a:p>
          </p:txBody>
        </p:sp>
        <p:sp>
          <p:nvSpPr>
            <p:cNvPr id="65570"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fr-FR"/>
            </a:p>
          </p:txBody>
        </p:sp>
        <p:sp>
          <p:nvSpPr>
            <p:cNvPr id="65571"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altLang="ru-RU"/>
            </a:p>
          </p:txBody>
        </p:sp>
        <p:sp>
          <p:nvSpPr>
            <p:cNvPr id="65572"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fr-FR"/>
            </a:p>
          </p:txBody>
        </p:sp>
        <p:sp>
          <p:nvSpPr>
            <p:cNvPr id="65573"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65574"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altLang="ru-RU"/>
            </a:p>
          </p:txBody>
        </p:sp>
        <p:sp>
          <p:nvSpPr>
            <p:cNvPr id="65575"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65576"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altLang="ru-RU"/>
            </a:p>
          </p:txBody>
        </p:sp>
        <p:sp>
          <p:nvSpPr>
            <p:cNvPr id="65577"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altLang="ru-RU"/>
            </a:p>
          </p:txBody>
        </p:sp>
        <p:sp>
          <p:nvSpPr>
            <p:cNvPr id="65578"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altLang="ru-RU"/>
            </a:p>
          </p:txBody>
        </p:sp>
        <p:sp>
          <p:nvSpPr>
            <p:cNvPr id="65579"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65580"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altLang="ru-RU"/>
            </a:p>
          </p:txBody>
        </p:sp>
        <p:sp>
          <p:nvSpPr>
            <p:cNvPr id="65581"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altLang="ru-RU"/>
            </a:p>
          </p:txBody>
        </p:sp>
        <p:sp>
          <p:nvSpPr>
            <p:cNvPr id="65582"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altLang="ru-RU"/>
            </a:p>
          </p:txBody>
        </p:sp>
        <p:sp>
          <p:nvSpPr>
            <p:cNvPr id="65583"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65584"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altLang="ru-RU"/>
            </a:p>
          </p:txBody>
        </p:sp>
      </p:grpSp>
      <p:sp>
        <p:nvSpPr>
          <p:cNvPr id="49" name="TextBox 48"/>
          <p:cNvSpPr txBox="1"/>
          <p:nvPr/>
        </p:nvSpPr>
        <p:spPr>
          <a:xfrm>
            <a:off x="3144838" y="2462213"/>
            <a:ext cx="3068637" cy="1784350"/>
          </a:xfrm>
          <a:prstGeom prst="rect">
            <a:avLst/>
          </a:prstGeom>
          <a:noFill/>
        </p:spPr>
        <p:txBody>
          <a:bodyPr>
            <a:spAutoFit/>
          </a:bodyPr>
          <a:lstStyle/>
          <a:p>
            <a:pPr algn="ctr" fontAlgn="auto">
              <a:spcBef>
                <a:spcPts val="0"/>
              </a:spcBef>
              <a:spcAft>
                <a:spcPts val="0"/>
              </a:spcAft>
              <a:defRPr/>
            </a:pPr>
            <a:r>
              <a:rPr lang="ru-RU" sz="2200" b="1" dirty="0">
                <a:solidFill>
                  <a:schemeClr val="accent1">
                    <a:lumMod val="25000"/>
                  </a:schemeClr>
                </a:solidFill>
                <a:cs typeface="+mn-cs"/>
              </a:rPr>
              <a:t>БУДАПЕШТСКАЯ КОНВЕНЦИЯ О КИБЕРПРЕСТУПНОСТИ</a:t>
            </a:r>
          </a:p>
          <a:p>
            <a:pPr algn="ctr" fontAlgn="auto">
              <a:spcBef>
                <a:spcPts val="0"/>
              </a:spcBef>
              <a:spcAft>
                <a:spcPts val="0"/>
              </a:spcAft>
              <a:defRPr/>
            </a:pPr>
            <a:r>
              <a:rPr lang="ru-RU" sz="2200" b="1" dirty="0">
                <a:solidFill>
                  <a:schemeClr val="accent1">
                    <a:lumMod val="25000"/>
                  </a:schemeClr>
                </a:solidFill>
                <a:latin typeface="+mn-lt"/>
                <a:cs typeface="+mn-cs"/>
              </a:rPr>
              <a:t>ПРОЦЕССУАЛЬНЫЕ НОРМЫ</a:t>
            </a:r>
            <a:endParaRPr lang="en-US" sz="2200" dirty="0">
              <a:latin typeface="+mn-lt"/>
              <a:cs typeface="+mn-cs"/>
            </a:endParaRPr>
          </a:p>
        </p:txBody>
      </p:sp>
      <p:sp>
        <p:nvSpPr>
          <p:cNvPr id="50" name="Slide Number Placeholder 49"/>
          <p:cNvSpPr>
            <a:spLocks noGrp="1"/>
          </p:cNvSpPr>
          <p:nvPr>
            <p:ph type="sldNum" sz="quarter" idx="12"/>
          </p:nvPr>
        </p:nvSpPr>
        <p:spPr/>
        <p:txBody>
          <a:bodyPr/>
          <a:lstStyle/>
          <a:p>
            <a:pPr>
              <a:defRPr/>
            </a:pPr>
            <a:fld id="{1BDB0779-84A9-405D-97D7-06D20F78A0B5}" type="slidenum">
              <a:rPr lang="en-US"/>
              <a:pPr>
                <a:defRPr/>
              </a:pPr>
              <a:t>63</a:t>
            </a:fld>
            <a:endParaRPr 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274638"/>
            <a:ext cx="8229600" cy="917575"/>
          </a:xfrm>
        </p:spPr>
        <p:txBody>
          <a:bodyPr/>
          <a:lstStyle/>
          <a:p>
            <a:pPr eaLnBrk="1" hangingPunct="1"/>
            <a:r>
              <a:rPr lang="ru-RU" altLang="ru-RU" b="1" smtClean="0"/>
              <a:t>Процессуальные нормы</a:t>
            </a:r>
            <a:endParaRPr lang="en-GB" altLang="ru-RU" b="1" smtClean="0"/>
          </a:p>
        </p:txBody>
      </p:sp>
      <p:sp>
        <p:nvSpPr>
          <p:cNvPr id="197635" name="Rectangle 3"/>
          <p:cNvSpPr>
            <a:spLocks noGrp="1" noChangeArrowheads="1"/>
          </p:cNvSpPr>
          <p:nvPr>
            <p:ph type="body" idx="1"/>
          </p:nvPr>
        </p:nvSpPr>
        <p:spPr/>
        <p:txBody>
          <a:bodyPr rtlCol="0">
            <a:normAutofit fontScale="92500" lnSpcReduction="10000"/>
          </a:bodyPr>
          <a:lstStyle/>
          <a:p>
            <a:pPr marL="0" indent="0" eaLnBrk="1" fontAlgn="auto" hangingPunct="1">
              <a:spcAft>
                <a:spcPts val="0"/>
              </a:spcAft>
              <a:buFont typeface="Arial"/>
              <a:buNone/>
              <a:defRPr/>
            </a:pPr>
            <a:r>
              <a:rPr lang="ru-RU" b="1" dirty="0" smtClean="0">
                <a:latin typeface="+mj-lt"/>
              </a:rPr>
              <a:t>Статья </a:t>
            </a:r>
            <a:r>
              <a:rPr lang="en-GB" b="1" dirty="0" smtClean="0">
                <a:latin typeface="+mj-lt"/>
              </a:rPr>
              <a:t>14 – </a:t>
            </a:r>
            <a:r>
              <a:rPr lang="ru-RU" b="1" dirty="0" smtClean="0">
                <a:latin typeface="+mj-lt"/>
              </a:rPr>
              <a:t>Сфера действия процессуальных норм</a:t>
            </a:r>
            <a:endParaRPr lang="en-GB" b="1" dirty="0" smtClean="0">
              <a:latin typeface="+mj-lt"/>
            </a:endParaRPr>
          </a:p>
          <a:p>
            <a:pPr eaLnBrk="1" fontAlgn="auto" hangingPunct="1">
              <a:spcAft>
                <a:spcPts val="0"/>
              </a:spcAft>
              <a:buFont typeface="Arial" charset="0"/>
              <a:buChar char="•"/>
              <a:defRPr/>
            </a:pPr>
            <a:r>
              <a:rPr lang="ru-RU" dirty="0" smtClean="0">
                <a:latin typeface="+mj-lt"/>
              </a:rPr>
              <a:t>Нормы Конвенции применяются:</a:t>
            </a:r>
            <a:endParaRPr lang="en-GB" dirty="0" smtClean="0">
              <a:latin typeface="+mj-lt"/>
            </a:endParaRPr>
          </a:p>
          <a:p>
            <a:pPr lvl="1" eaLnBrk="1" fontAlgn="auto" hangingPunct="1">
              <a:spcAft>
                <a:spcPts val="0"/>
              </a:spcAft>
              <a:buFont typeface="Arial" charset="0"/>
              <a:buChar char="–"/>
              <a:defRPr/>
            </a:pPr>
            <a:r>
              <a:rPr lang="ru-RU" dirty="0" smtClean="0">
                <a:latin typeface="+mj-lt"/>
              </a:rPr>
              <a:t>когда расследуемое преступление является одним из преступлений, предусмотренных в Конвенции</a:t>
            </a:r>
            <a:endParaRPr lang="en-GB" dirty="0" smtClean="0">
              <a:latin typeface="+mj-lt"/>
            </a:endParaRPr>
          </a:p>
          <a:p>
            <a:pPr lvl="1" eaLnBrk="1" fontAlgn="auto" hangingPunct="1">
              <a:spcAft>
                <a:spcPts val="0"/>
              </a:spcAft>
              <a:buFont typeface="Arial" charset="0"/>
              <a:buChar char="–"/>
              <a:defRPr/>
            </a:pPr>
            <a:r>
              <a:rPr lang="ru-RU" dirty="0" smtClean="0">
                <a:latin typeface="+mj-lt"/>
              </a:rPr>
              <a:t>при расследовании любых преступлений, совершенных при помощи компьютерной системы</a:t>
            </a:r>
            <a:endParaRPr lang="en-GB" dirty="0" smtClean="0">
              <a:latin typeface="+mj-lt"/>
            </a:endParaRPr>
          </a:p>
          <a:p>
            <a:pPr lvl="1" eaLnBrk="1" fontAlgn="auto" hangingPunct="1">
              <a:spcAft>
                <a:spcPts val="0"/>
              </a:spcAft>
              <a:buFont typeface="Arial" charset="0"/>
              <a:buChar char="–"/>
              <a:defRPr/>
            </a:pPr>
            <a:r>
              <a:rPr lang="ru-RU" dirty="0" smtClean="0">
                <a:latin typeface="+mj-lt"/>
              </a:rPr>
              <a:t>сбор доказательств по любому расследованию, если доказательства по этому делу хранятся в электронной форме</a:t>
            </a:r>
            <a:endParaRPr lang="en-GB" dirty="0">
              <a:latin typeface="+mj-lt"/>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74638"/>
            <a:ext cx="8229600" cy="928687"/>
          </a:xfrm>
        </p:spPr>
        <p:txBody>
          <a:bodyPr rtlCol="0">
            <a:normAutofit/>
          </a:bodyPr>
          <a:lstStyle/>
          <a:p>
            <a:pPr eaLnBrk="1" fontAlgn="auto" hangingPunct="1">
              <a:spcAft>
                <a:spcPts val="0"/>
              </a:spcAft>
              <a:defRPr/>
            </a:pPr>
            <a:r>
              <a:rPr lang="ru-RU" b="1" dirty="0" smtClean="0">
                <a:effectLst>
                  <a:outerShdw blurRad="38100" dist="38100" dir="2700000" algn="tl">
                    <a:srgbClr val="C0C0C0"/>
                  </a:outerShdw>
                </a:effectLst>
              </a:rPr>
              <a:t>Статьи </a:t>
            </a:r>
            <a:r>
              <a:rPr lang="en-GB" b="1" dirty="0" smtClean="0">
                <a:effectLst>
                  <a:outerShdw blurRad="38100" dist="38100" dir="2700000" algn="tl">
                    <a:srgbClr val="C0C0C0"/>
                  </a:outerShdw>
                </a:effectLst>
              </a:rPr>
              <a:t>16 </a:t>
            </a:r>
            <a:r>
              <a:rPr lang="ru-RU" b="1" dirty="0" smtClean="0">
                <a:effectLst>
                  <a:outerShdw blurRad="38100" dist="38100" dir="2700000" algn="tl">
                    <a:srgbClr val="C0C0C0"/>
                  </a:outerShdw>
                </a:effectLst>
              </a:rPr>
              <a:t>и </a:t>
            </a:r>
            <a:r>
              <a:rPr lang="en-GB" b="1" dirty="0" smtClean="0">
                <a:effectLst>
                  <a:outerShdw blurRad="38100" dist="38100" dir="2700000" algn="tl">
                    <a:srgbClr val="C0C0C0"/>
                  </a:outerShdw>
                </a:effectLst>
              </a:rPr>
              <a:t>17</a:t>
            </a:r>
            <a:endParaRPr lang="en-GB" dirty="0"/>
          </a:p>
        </p:txBody>
      </p:sp>
      <p:sp>
        <p:nvSpPr>
          <p:cNvPr id="198659" name="Rectangle 3"/>
          <p:cNvSpPr>
            <a:spLocks noGrp="1" noChangeArrowheads="1"/>
          </p:cNvSpPr>
          <p:nvPr>
            <p:ph type="body" idx="1"/>
          </p:nvPr>
        </p:nvSpPr>
        <p:spPr>
          <a:xfrm>
            <a:off x="668338" y="1600200"/>
            <a:ext cx="7854950" cy="4525963"/>
          </a:xfrm>
        </p:spPr>
        <p:txBody>
          <a:bodyPr rtlCol="0">
            <a:normAutofit fontScale="92500" lnSpcReduction="10000"/>
          </a:bodyPr>
          <a:lstStyle/>
          <a:p>
            <a:pPr marL="0" indent="0" eaLnBrk="1" fontAlgn="auto" hangingPunct="1">
              <a:lnSpc>
                <a:spcPct val="90000"/>
              </a:lnSpc>
              <a:spcAft>
                <a:spcPts val="0"/>
              </a:spcAft>
              <a:buFont typeface="Arial"/>
              <a:buNone/>
              <a:defRPr/>
            </a:pPr>
            <a:r>
              <a:rPr lang="ru-RU" sz="2800" b="1" dirty="0" smtClean="0">
                <a:latin typeface="+mj-lt"/>
              </a:rPr>
              <a:t>Оперативное обеспечение сохранности и оперативное сохранение и раскрытие компьютерных данных</a:t>
            </a:r>
            <a:endParaRPr lang="en-GB" sz="2800" b="1" dirty="0">
              <a:latin typeface="+mj-lt"/>
            </a:endParaRPr>
          </a:p>
          <a:p>
            <a:pPr eaLnBrk="1" fontAlgn="auto" hangingPunct="1">
              <a:lnSpc>
                <a:spcPct val="90000"/>
              </a:lnSpc>
              <a:spcAft>
                <a:spcPts val="0"/>
              </a:spcAft>
              <a:buFontTx/>
              <a:buNone/>
              <a:defRPr/>
            </a:pPr>
            <a:r>
              <a:rPr lang="en-GB" sz="2400" dirty="0">
                <a:latin typeface="+mj-lt"/>
              </a:rPr>
              <a:t> </a:t>
            </a:r>
            <a:endParaRPr lang="en-GB" sz="2400" dirty="0" smtClean="0">
              <a:latin typeface="+mj-lt"/>
            </a:endParaRPr>
          </a:p>
          <a:p>
            <a:pPr eaLnBrk="1" fontAlgn="auto" hangingPunct="1">
              <a:lnSpc>
                <a:spcPct val="90000"/>
              </a:lnSpc>
              <a:spcAft>
                <a:spcPts val="0"/>
              </a:spcAft>
              <a:buFont typeface="Arial" charset="0"/>
              <a:buChar char="•"/>
              <a:defRPr/>
            </a:pPr>
            <a:r>
              <a:rPr lang="ru-RU" sz="2400" dirty="0" smtClean="0">
                <a:latin typeface="+mj-lt"/>
              </a:rPr>
              <a:t>Весьма инновационные и чрезвычайно важные положения</a:t>
            </a:r>
            <a:endParaRPr lang="en-GB" sz="2400" dirty="0" smtClean="0">
              <a:latin typeface="+mj-lt"/>
            </a:endParaRPr>
          </a:p>
          <a:p>
            <a:pPr eaLnBrk="1" fontAlgn="auto" hangingPunct="1">
              <a:lnSpc>
                <a:spcPct val="90000"/>
              </a:lnSpc>
              <a:spcAft>
                <a:spcPts val="0"/>
              </a:spcAft>
              <a:buFont typeface="Arial" charset="0"/>
              <a:buChar char="•"/>
              <a:defRPr/>
            </a:pPr>
            <a:r>
              <a:rPr lang="ru-RU" sz="2400" dirty="0" smtClean="0">
                <a:latin typeface="+mj-lt"/>
              </a:rPr>
              <a:t>Другой подход </a:t>
            </a:r>
            <a:endParaRPr lang="en-GB" sz="2400" dirty="0" smtClean="0">
              <a:latin typeface="+mj-lt"/>
            </a:endParaRPr>
          </a:p>
          <a:p>
            <a:pPr lvl="1" eaLnBrk="1" fontAlgn="auto" hangingPunct="1">
              <a:lnSpc>
                <a:spcPct val="90000"/>
              </a:lnSpc>
              <a:spcAft>
                <a:spcPts val="0"/>
              </a:spcAft>
              <a:buFont typeface="Arial" charset="0"/>
              <a:buChar char="–"/>
              <a:defRPr/>
            </a:pPr>
            <a:r>
              <a:rPr lang="ru-RU" sz="2400" dirty="0" smtClean="0">
                <a:latin typeface="+mj-lt"/>
              </a:rPr>
              <a:t>Обе статьи предусматривают оперативные действия, соответствующие скорости обмена информации в цифровой среде</a:t>
            </a:r>
            <a:endParaRPr lang="en-GB" sz="2400" dirty="0" smtClean="0">
              <a:latin typeface="+mj-lt"/>
            </a:endParaRPr>
          </a:p>
          <a:p>
            <a:pPr lvl="1" eaLnBrk="1" fontAlgn="auto" hangingPunct="1">
              <a:lnSpc>
                <a:spcPct val="90000"/>
              </a:lnSpc>
              <a:spcAft>
                <a:spcPts val="0"/>
              </a:spcAft>
              <a:buFont typeface="Arial" charset="0"/>
              <a:buChar char="–"/>
              <a:defRPr/>
            </a:pPr>
            <a:r>
              <a:rPr lang="ru-RU" sz="2400" dirty="0" smtClean="0">
                <a:latin typeface="+mj-lt"/>
              </a:rPr>
              <a:t>Их интрузивный уровень весьма высок</a:t>
            </a:r>
            <a:endParaRPr lang="en-GB" sz="2400" dirty="0" smtClean="0">
              <a:latin typeface="+mj-lt"/>
            </a:endParaRPr>
          </a:p>
          <a:p>
            <a:pPr lvl="1" eaLnBrk="1" fontAlgn="auto" hangingPunct="1">
              <a:lnSpc>
                <a:spcPct val="90000"/>
              </a:lnSpc>
              <a:spcAft>
                <a:spcPts val="0"/>
              </a:spcAft>
              <a:buFont typeface="Arial" charset="0"/>
              <a:buChar char="–"/>
              <a:defRPr/>
            </a:pPr>
            <a:r>
              <a:rPr lang="ru-RU" sz="2400" dirty="0" smtClean="0">
                <a:latin typeface="+mj-lt"/>
              </a:rPr>
              <a:t>Что касается данных трафика, то и здесь имеются положения об оперативном раскрытии</a:t>
            </a:r>
            <a:endParaRPr lang="en-GB" sz="2400" dirty="0">
              <a:latin typeface="+mj-lt"/>
            </a:endParaRPr>
          </a:p>
          <a:p>
            <a:pPr lvl="1" eaLnBrk="1" fontAlgn="auto" hangingPunct="1">
              <a:lnSpc>
                <a:spcPct val="90000"/>
              </a:lnSpc>
              <a:spcAft>
                <a:spcPts val="0"/>
              </a:spcAft>
              <a:buFont typeface="Arial" charset="0"/>
              <a:buChar char="–"/>
              <a:defRPr/>
            </a:pPr>
            <a:r>
              <a:rPr lang="ru-RU" sz="2400" dirty="0" smtClean="0">
                <a:latin typeface="+mj-lt"/>
              </a:rPr>
              <a:t>Сохранение данных о содержании не разрешается</a:t>
            </a:r>
            <a:endParaRPr lang="en-GB" sz="2400" dirty="0">
              <a:latin typeface="+mj-lt"/>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ru-RU" sz="4000" b="1" dirty="0" smtClean="0"/>
              <a:t>Статья </a:t>
            </a:r>
            <a:r>
              <a:rPr lang="en-GB" sz="4000" b="1" dirty="0" smtClean="0"/>
              <a:t>16 – </a:t>
            </a:r>
            <a:r>
              <a:rPr lang="fr-FR" sz="3600" b="1" dirty="0" err="1" smtClean="0"/>
              <a:t>Оперативное</a:t>
            </a:r>
            <a:r>
              <a:rPr lang="fr-FR" sz="3600" b="1" dirty="0" smtClean="0"/>
              <a:t> </a:t>
            </a:r>
            <a:r>
              <a:rPr lang="fr-FR" sz="3600" b="1" dirty="0" err="1" smtClean="0"/>
              <a:t>обеспечение</a:t>
            </a:r>
            <a:r>
              <a:rPr lang="fr-FR" sz="3600" b="1" dirty="0" smtClean="0"/>
              <a:t> </a:t>
            </a:r>
            <a:r>
              <a:rPr lang="fr-FR" sz="3600" b="1" dirty="0" err="1" smtClean="0"/>
              <a:t>сохранности</a:t>
            </a:r>
            <a:r>
              <a:rPr lang="fr-FR" sz="3600" b="1" dirty="0" smtClean="0"/>
              <a:t> </a:t>
            </a:r>
            <a:r>
              <a:rPr lang="fr-FR" sz="3600" b="1" dirty="0" err="1" smtClean="0"/>
              <a:t>хранимых</a:t>
            </a:r>
            <a:r>
              <a:rPr lang="fr-FR" sz="3600" b="1" dirty="0" smtClean="0"/>
              <a:t> </a:t>
            </a:r>
            <a:r>
              <a:rPr lang="fr-FR" sz="3600" b="1" dirty="0" err="1" smtClean="0"/>
              <a:t>компьютерных</a:t>
            </a:r>
            <a:r>
              <a:rPr lang="fr-FR" sz="3600" b="1" dirty="0" smtClean="0"/>
              <a:t> </a:t>
            </a:r>
            <a:r>
              <a:rPr lang="fr-FR" sz="3600" b="1" dirty="0" err="1" smtClean="0"/>
              <a:t>данных</a:t>
            </a:r>
            <a:endParaRPr lang="en-GB" sz="4000" dirty="0"/>
          </a:p>
        </p:txBody>
      </p:sp>
      <p:sp>
        <p:nvSpPr>
          <p:cNvPr id="68611" name="Rectangle 3"/>
          <p:cNvSpPr>
            <a:spLocks noGrp="1" noChangeArrowheads="1"/>
          </p:cNvSpPr>
          <p:nvPr>
            <p:ph type="body" idx="1"/>
          </p:nvPr>
        </p:nvSpPr>
        <p:spPr>
          <a:xfrm>
            <a:off x="468313" y="1646238"/>
            <a:ext cx="7988300" cy="4457700"/>
          </a:xfrm>
        </p:spPr>
        <p:txBody>
          <a:bodyPr/>
          <a:lstStyle/>
          <a:p>
            <a:pPr eaLnBrk="1" hangingPunct="1">
              <a:lnSpc>
                <a:spcPct val="90000"/>
              </a:lnSpc>
              <a:buFontTx/>
              <a:buNone/>
            </a:pPr>
            <a:r>
              <a:rPr lang="en-GB" altLang="ru-RU" sz="3000" dirty="0" smtClean="0"/>
              <a:t>1	</a:t>
            </a:r>
            <a:r>
              <a:rPr lang="fr-FR" sz="2800" dirty="0" err="1" smtClean="0"/>
              <a:t>Каждая</a:t>
            </a:r>
            <a:r>
              <a:rPr lang="fr-FR" sz="2800" dirty="0" smtClean="0"/>
              <a:t> </a:t>
            </a:r>
            <a:r>
              <a:rPr lang="fr-FR" sz="2800" dirty="0" err="1" smtClean="0"/>
              <a:t>Сторона</a:t>
            </a:r>
            <a:r>
              <a:rPr lang="fr-FR" sz="2800" dirty="0" smtClean="0"/>
              <a:t> </a:t>
            </a:r>
            <a:r>
              <a:rPr lang="fr-FR" sz="2800" dirty="0" err="1" smtClean="0"/>
              <a:t>принимает</a:t>
            </a:r>
            <a:r>
              <a:rPr lang="fr-FR" sz="2800" dirty="0" smtClean="0"/>
              <a:t> </a:t>
            </a:r>
            <a:r>
              <a:rPr lang="fr-FR" sz="2800" dirty="0" err="1" smtClean="0"/>
              <a:t>законодательные</a:t>
            </a:r>
            <a:r>
              <a:rPr lang="fr-FR" sz="2800" dirty="0" smtClean="0"/>
              <a:t> и </a:t>
            </a:r>
            <a:r>
              <a:rPr lang="fr-FR" sz="2800" dirty="0" err="1" smtClean="0"/>
              <a:t>иные</a:t>
            </a:r>
            <a:r>
              <a:rPr lang="fr-FR" sz="2800" dirty="0" smtClean="0"/>
              <a:t> </a:t>
            </a:r>
            <a:r>
              <a:rPr lang="fr-FR" sz="2800" dirty="0" err="1" smtClean="0"/>
              <a:t>меры</a:t>
            </a:r>
            <a:r>
              <a:rPr lang="fr-FR" sz="2800" dirty="0" smtClean="0"/>
              <a:t>, </a:t>
            </a:r>
            <a:r>
              <a:rPr lang="fr-FR" sz="2800" dirty="0" err="1" smtClean="0"/>
              <a:t>необходимые</a:t>
            </a:r>
            <a:r>
              <a:rPr lang="fr-FR" sz="2800" dirty="0" smtClean="0"/>
              <a:t> </a:t>
            </a:r>
            <a:r>
              <a:rPr lang="fr-FR" sz="2800" dirty="0" err="1" smtClean="0"/>
              <a:t>для</a:t>
            </a:r>
            <a:r>
              <a:rPr lang="fr-FR" sz="2800" dirty="0" smtClean="0"/>
              <a:t> </a:t>
            </a:r>
            <a:r>
              <a:rPr lang="fr-FR" sz="2800" dirty="0" err="1" smtClean="0"/>
              <a:t>того</a:t>
            </a:r>
            <a:r>
              <a:rPr lang="fr-FR" sz="2800" dirty="0" smtClean="0"/>
              <a:t>, </a:t>
            </a:r>
            <a:r>
              <a:rPr lang="fr-FR" sz="2800" dirty="0" err="1" smtClean="0"/>
              <a:t>чтобы</a:t>
            </a:r>
            <a:r>
              <a:rPr lang="fr-FR" sz="2800" dirty="0" smtClean="0"/>
              <a:t> </a:t>
            </a:r>
            <a:r>
              <a:rPr lang="fr-FR" sz="2800" dirty="0" err="1" smtClean="0"/>
              <a:t>ее</a:t>
            </a:r>
            <a:r>
              <a:rPr lang="fr-FR" sz="2800" dirty="0" smtClean="0"/>
              <a:t> </a:t>
            </a:r>
            <a:r>
              <a:rPr lang="fr-FR" sz="2800" dirty="0" err="1" smtClean="0"/>
              <a:t>компетентные</a:t>
            </a:r>
            <a:r>
              <a:rPr lang="fr-FR" sz="2800" dirty="0" smtClean="0"/>
              <a:t> </a:t>
            </a:r>
            <a:r>
              <a:rPr lang="fr-FR" sz="2800" dirty="0" err="1" smtClean="0"/>
              <a:t>органы</a:t>
            </a:r>
            <a:r>
              <a:rPr lang="fr-FR" sz="2800" dirty="0" smtClean="0"/>
              <a:t> </a:t>
            </a:r>
            <a:r>
              <a:rPr lang="fr-FR" sz="2800" dirty="0" err="1" smtClean="0"/>
              <a:t>имели</a:t>
            </a:r>
            <a:r>
              <a:rPr lang="fr-FR" sz="2800" dirty="0" smtClean="0"/>
              <a:t> </a:t>
            </a:r>
            <a:r>
              <a:rPr lang="fr-FR" sz="2800" dirty="0" err="1" smtClean="0"/>
              <a:t>возможность</a:t>
            </a:r>
            <a:r>
              <a:rPr lang="fr-FR" sz="2800" dirty="0" smtClean="0"/>
              <a:t> </a:t>
            </a:r>
            <a:r>
              <a:rPr lang="fr-FR" sz="2800" b="1" dirty="0" err="1" smtClean="0"/>
              <a:t>путем</a:t>
            </a:r>
            <a:r>
              <a:rPr lang="fr-FR" sz="2800" b="1" dirty="0" smtClean="0"/>
              <a:t> </a:t>
            </a:r>
            <a:r>
              <a:rPr lang="fr-FR" sz="2800" b="1" dirty="0" err="1" smtClean="0"/>
              <a:t>выпуска</a:t>
            </a:r>
            <a:r>
              <a:rPr lang="fr-FR" sz="2800" b="1" dirty="0" smtClean="0"/>
              <a:t> </a:t>
            </a:r>
            <a:r>
              <a:rPr lang="fr-FR" sz="2800" b="1" dirty="0" err="1" smtClean="0"/>
              <a:t>распоряжений</a:t>
            </a:r>
            <a:r>
              <a:rPr lang="fr-FR" sz="2800" b="1" dirty="0" smtClean="0"/>
              <a:t> </a:t>
            </a:r>
            <a:r>
              <a:rPr lang="fr-FR" sz="2800" b="1" dirty="0" err="1" smtClean="0"/>
              <a:t>или</a:t>
            </a:r>
            <a:r>
              <a:rPr lang="fr-FR" sz="2800" b="1" dirty="0" smtClean="0"/>
              <a:t> </a:t>
            </a:r>
            <a:r>
              <a:rPr lang="fr-FR" sz="2800" b="1" dirty="0" err="1" smtClean="0"/>
              <a:t>иным</a:t>
            </a:r>
            <a:r>
              <a:rPr lang="fr-FR" sz="2800" b="1" dirty="0" smtClean="0"/>
              <a:t> </a:t>
            </a:r>
            <a:r>
              <a:rPr lang="fr-FR" sz="2800" b="1" dirty="0" err="1" smtClean="0"/>
              <a:t>образом</a:t>
            </a:r>
            <a:r>
              <a:rPr lang="fr-FR" sz="2800" b="1" dirty="0" smtClean="0"/>
              <a:t> </a:t>
            </a:r>
            <a:r>
              <a:rPr lang="fr-FR" sz="2800" b="1" dirty="0" err="1" smtClean="0"/>
              <a:t>оперативно</a:t>
            </a:r>
            <a:r>
              <a:rPr lang="fr-FR" sz="2800" b="1" dirty="0" smtClean="0"/>
              <a:t> </a:t>
            </a:r>
            <a:r>
              <a:rPr lang="fr-FR" sz="2800" b="1" dirty="0" err="1" smtClean="0"/>
              <a:t>обеспечивать</a:t>
            </a:r>
            <a:r>
              <a:rPr lang="fr-FR" sz="2800" b="1" dirty="0" smtClean="0"/>
              <a:t> </a:t>
            </a:r>
            <a:r>
              <a:rPr lang="fr-FR" sz="2800" b="1" dirty="0" err="1" smtClean="0"/>
              <a:t>сохранностьконкретных</a:t>
            </a:r>
            <a:r>
              <a:rPr lang="fr-FR" sz="2800" b="1" dirty="0" smtClean="0"/>
              <a:t> </a:t>
            </a:r>
            <a:r>
              <a:rPr lang="fr-FR" sz="2800" b="1" dirty="0" err="1" smtClean="0"/>
              <a:t>компьютерных</a:t>
            </a:r>
            <a:r>
              <a:rPr lang="fr-FR" sz="2800" b="1" dirty="0" smtClean="0"/>
              <a:t> </a:t>
            </a:r>
            <a:r>
              <a:rPr lang="fr-FR" sz="2800" b="1" dirty="0" err="1" smtClean="0"/>
              <a:t>данных</a:t>
            </a:r>
            <a:r>
              <a:rPr lang="fr-FR" sz="2800" b="1" dirty="0" smtClean="0"/>
              <a:t>, </a:t>
            </a:r>
            <a:r>
              <a:rPr lang="fr-FR" sz="2800" b="1" dirty="0" err="1" smtClean="0"/>
              <a:t>включая</a:t>
            </a:r>
            <a:r>
              <a:rPr lang="fr-FR" sz="2800" b="1" dirty="0" smtClean="0"/>
              <a:t> </a:t>
            </a:r>
            <a:r>
              <a:rPr lang="fr-FR" sz="2800" b="1" dirty="0" err="1" smtClean="0"/>
              <a:t>данные</a:t>
            </a:r>
            <a:r>
              <a:rPr lang="fr-FR" sz="2800" b="1" dirty="0" smtClean="0"/>
              <a:t> о </a:t>
            </a:r>
            <a:r>
              <a:rPr lang="fr-FR" sz="2800" b="1" dirty="0" err="1" smtClean="0"/>
              <a:t>потоках</a:t>
            </a:r>
            <a:r>
              <a:rPr lang="fr-FR" sz="2800" b="1" dirty="0" smtClean="0"/>
              <a:t> </a:t>
            </a:r>
            <a:r>
              <a:rPr lang="fr-FR" sz="2800" b="1" dirty="0" err="1" smtClean="0"/>
              <a:t>информации</a:t>
            </a:r>
            <a:r>
              <a:rPr lang="fr-FR" sz="2800" b="1" dirty="0" smtClean="0"/>
              <a:t>, </a:t>
            </a:r>
            <a:r>
              <a:rPr lang="fr-FR" sz="2800" b="1" dirty="0" err="1" smtClean="0"/>
              <a:t>которые</a:t>
            </a:r>
            <a:r>
              <a:rPr lang="fr-FR" sz="2800" b="1" dirty="0" smtClean="0"/>
              <a:t> </a:t>
            </a:r>
            <a:r>
              <a:rPr lang="fr-FR" sz="2800" b="1" dirty="0" err="1" smtClean="0"/>
              <a:t>хранятся</a:t>
            </a:r>
            <a:r>
              <a:rPr lang="fr-FR" sz="2800" b="1" dirty="0" smtClean="0"/>
              <a:t> в </a:t>
            </a:r>
            <a:r>
              <a:rPr lang="fr-FR" sz="2800" b="1" dirty="0" err="1" smtClean="0"/>
              <a:t>компьютерной</a:t>
            </a:r>
            <a:r>
              <a:rPr lang="fr-FR" sz="2800" b="1" dirty="0" smtClean="0"/>
              <a:t> </a:t>
            </a:r>
            <a:r>
              <a:rPr lang="fr-FR" sz="2800" b="1" dirty="0" err="1" smtClean="0"/>
              <a:t>системе</a:t>
            </a:r>
            <a:r>
              <a:rPr lang="fr-FR" sz="2800" dirty="0" smtClean="0"/>
              <a:t>, в </a:t>
            </a:r>
            <a:r>
              <a:rPr lang="fr-FR" sz="2800" dirty="0" err="1" smtClean="0"/>
              <a:t>частности</a:t>
            </a:r>
            <a:r>
              <a:rPr lang="fr-FR" sz="2800" dirty="0" smtClean="0"/>
              <a:t>, </a:t>
            </a:r>
            <a:r>
              <a:rPr lang="fr-FR" sz="2800" dirty="0" err="1" smtClean="0"/>
              <a:t>когда</a:t>
            </a:r>
            <a:r>
              <a:rPr lang="fr-FR" sz="2800" dirty="0" smtClean="0"/>
              <a:t> </a:t>
            </a:r>
            <a:r>
              <a:rPr lang="fr-FR" sz="2800" dirty="0" err="1" smtClean="0"/>
              <a:t>имеются</a:t>
            </a:r>
            <a:r>
              <a:rPr lang="fr-FR" sz="2800" dirty="0" smtClean="0"/>
              <a:t> </a:t>
            </a:r>
            <a:r>
              <a:rPr lang="fr-FR" sz="2800" dirty="0" err="1" smtClean="0"/>
              <a:t>основания</a:t>
            </a:r>
            <a:r>
              <a:rPr lang="fr-FR" sz="2800" dirty="0" smtClean="0"/>
              <a:t> </a:t>
            </a:r>
            <a:r>
              <a:rPr lang="fr-FR" sz="2800" dirty="0" err="1" smtClean="0"/>
              <a:t>полагать</a:t>
            </a:r>
            <a:r>
              <a:rPr lang="fr-FR" sz="2800" dirty="0" smtClean="0"/>
              <a:t>, </a:t>
            </a:r>
            <a:r>
              <a:rPr lang="fr-FR" sz="2800" dirty="0" err="1" smtClean="0"/>
              <a:t>что</a:t>
            </a:r>
            <a:r>
              <a:rPr lang="fr-FR" sz="2800" dirty="0" smtClean="0"/>
              <a:t> </a:t>
            </a:r>
            <a:r>
              <a:rPr lang="fr-FR" sz="2800" dirty="0" err="1" smtClean="0"/>
              <a:t>эти</a:t>
            </a:r>
            <a:r>
              <a:rPr lang="fr-FR" sz="2800" dirty="0" smtClean="0"/>
              <a:t> </a:t>
            </a:r>
            <a:r>
              <a:rPr lang="fr-FR" sz="2800" dirty="0" err="1" smtClean="0"/>
              <a:t>компьютерные</a:t>
            </a:r>
            <a:r>
              <a:rPr lang="fr-FR" sz="2800" dirty="0" smtClean="0"/>
              <a:t> </a:t>
            </a:r>
            <a:r>
              <a:rPr lang="fr-FR" sz="2800" dirty="0" err="1" smtClean="0"/>
              <a:t>данные</a:t>
            </a:r>
            <a:r>
              <a:rPr lang="fr-FR" sz="2800" dirty="0" smtClean="0"/>
              <a:t> </a:t>
            </a:r>
            <a:r>
              <a:rPr lang="fr-FR" sz="2800" dirty="0" err="1" smtClean="0"/>
              <a:t>особенно</a:t>
            </a:r>
            <a:r>
              <a:rPr lang="fr-FR" sz="2800" dirty="0" smtClean="0"/>
              <a:t> </a:t>
            </a:r>
            <a:r>
              <a:rPr lang="fr-FR" sz="2800" dirty="0" err="1" smtClean="0"/>
              <a:t>подвержены</a:t>
            </a:r>
            <a:r>
              <a:rPr lang="fr-FR" sz="2800" dirty="0" smtClean="0"/>
              <a:t> </a:t>
            </a:r>
            <a:r>
              <a:rPr lang="fr-FR" sz="2800" dirty="0" err="1" smtClean="0"/>
              <a:t>риску</a:t>
            </a:r>
            <a:r>
              <a:rPr lang="fr-FR" sz="2800" dirty="0" smtClean="0"/>
              <a:t> </a:t>
            </a:r>
            <a:r>
              <a:rPr lang="fr-FR" sz="2800" dirty="0" err="1" smtClean="0"/>
              <a:t>утраты</a:t>
            </a:r>
            <a:r>
              <a:rPr lang="fr-FR" sz="2800" dirty="0" smtClean="0"/>
              <a:t> </a:t>
            </a:r>
            <a:r>
              <a:rPr lang="fr-FR" sz="2800" dirty="0" err="1" smtClean="0"/>
              <a:t>или</a:t>
            </a:r>
            <a:r>
              <a:rPr lang="fr-FR" sz="2800" dirty="0" smtClean="0"/>
              <a:t> </a:t>
            </a:r>
            <a:r>
              <a:rPr lang="fr-FR" sz="2800" dirty="0" err="1" smtClean="0"/>
              <a:t>изменения</a:t>
            </a:r>
            <a:r>
              <a:rPr lang="en-GB" altLang="ru-RU" sz="3000" dirty="0" smtClean="0"/>
              <a:t>.</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Autofit/>
          </a:bodyPr>
          <a:lstStyle/>
          <a:p>
            <a:pPr eaLnBrk="1" fontAlgn="auto" hangingPunct="1">
              <a:spcAft>
                <a:spcPts val="0"/>
              </a:spcAft>
              <a:buFont typeface="Arial"/>
              <a:buNone/>
              <a:defRPr/>
            </a:pPr>
            <a:r>
              <a:rPr lang="en-GB" sz="2000" dirty="0" smtClean="0"/>
              <a:t>2	</a:t>
            </a:r>
            <a:r>
              <a:rPr lang="fr-FR" sz="2000" dirty="0" err="1" smtClean="0"/>
              <a:t>Если</a:t>
            </a:r>
            <a:r>
              <a:rPr lang="fr-FR" sz="2000" dirty="0" smtClean="0"/>
              <a:t> </a:t>
            </a:r>
            <a:r>
              <a:rPr lang="fr-FR" sz="2000" dirty="0" err="1" smtClean="0"/>
              <a:t>Сторона</a:t>
            </a:r>
            <a:r>
              <a:rPr lang="fr-FR" sz="2000" dirty="0" smtClean="0"/>
              <a:t> </a:t>
            </a:r>
            <a:r>
              <a:rPr lang="fr-FR" sz="2000" dirty="0" err="1" smtClean="0"/>
              <a:t>реализует</a:t>
            </a:r>
            <a:r>
              <a:rPr lang="fr-FR" sz="2000" dirty="0" smtClean="0"/>
              <a:t> </a:t>
            </a:r>
            <a:r>
              <a:rPr lang="fr-FR" sz="2000" dirty="0" err="1" smtClean="0"/>
              <a:t>положения</a:t>
            </a:r>
            <a:r>
              <a:rPr lang="fr-FR" sz="2000" dirty="0" smtClean="0"/>
              <a:t> </a:t>
            </a:r>
            <a:r>
              <a:rPr lang="fr-FR" sz="2000" dirty="0" err="1" smtClean="0"/>
              <a:t>приведенного</a:t>
            </a:r>
            <a:r>
              <a:rPr lang="fr-FR" sz="2000" dirty="0" smtClean="0"/>
              <a:t> </a:t>
            </a:r>
            <a:r>
              <a:rPr lang="fr-FR" sz="2000" dirty="0" err="1" smtClean="0"/>
              <a:t>выше</a:t>
            </a:r>
            <a:r>
              <a:rPr lang="fr-FR" sz="2000" dirty="0" smtClean="0"/>
              <a:t> </a:t>
            </a:r>
            <a:r>
              <a:rPr lang="fr-FR" sz="2000" dirty="0" err="1" smtClean="0"/>
              <a:t>параграфа</a:t>
            </a:r>
            <a:r>
              <a:rPr lang="fr-FR" sz="2000" dirty="0" smtClean="0"/>
              <a:t> 1 </a:t>
            </a:r>
            <a:r>
              <a:rPr lang="fr-FR" sz="2000" dirty="0" err="1" smtClean="0"/>
              <a:t>посредством</a:t>
            </a:r>
            <a:r>
              <a:rPr lang="fr-FR" sz="2000" dirty="0" smtClean="0"/>
              <a:t> </a:t>
            </a:r>
            <a:r>
              <a:rPr lang="fr-FR" sz="2000" dirty="0" err="1" smtClean="0"/>
              <a:t>выпуска</a:t>
            </a:r>
            <a:r>
              <a:rPr lang="fr-FR" sz="2000" dirty="0" smtClean="0"/>
              <a:t> </a:t>
            </a:r>
            <a:r>
              <a:rPr lang="fr-FR" sz="2000" dirty="0" err="1" smtClean="0"/>
              <a:t>распоряжения</a:t>
            </a:r>
            <a:r>
              <a:rPr lang="fr-FR" sz="2000" dirty="0" smtClean="0"/>
              <a:t> </a:t>
            </a:r>
            <a:r>
              <a:rPr lang="fr-FR" sz="2000" dirty="0" err="1" smtClean="0"/>
              <a:t>какому</a:t>
            </a:r>
            <a:r>
              <a:rPr lang="fr-FR" sz="2000" dirty="0" smtClean="0"/>
              <a:t> - </a:t>
            </a:r>
            <a:r>
              <a:rPr lang="fr-FR" sz="2000" dirty="0" err="1" smtClean="0"/>
              <a:t>либо</a:t>
            </a:r>
            <a:r>
              <a:rPr lang="fr-FR" sz="2000" dirty="0" smtClean="0"/>
              <a:t> </a:t>
            </a:r>
            <a:r>
              <a:rPr lang="fr-FR" sz="2000" dirty="0" err="1" smtClean="0"/>
              <a:t>лицу</a:t>
            </a:r>
            <a:r>
              <a:rPr lang="fr-FR" sz="2000" dirty="0" smtClean="0"/>
              <a:t> </a:t>
            </a:r>
            <a:r>
              <a:rPr lang="fr-FR" sz="2000" dirty="0" err="1" smtClean="0"/>
              <a:t>об</a:t>
            </a:r>
            <a:r>
              <a:rPr lang="fr-FR" sz="2000" dirty="0" smtClean="0"/>
              <a:t> </a:t>
            </a:r>
            <a:r>
              <a:rPr lang="fr-FR" sz="2000" dirty="0" err="1" smtClean="0"/>
              <a:t>обеспечении</a:t>
            </a:r>
            <a:r>
              <a:rPr lang="fr-FR" sz="2000" dirty="0" smtClean="0"/>
              <a:t> </a:t>
            </a:r>
            <a:r>
              <a:rPr lang="fr-FR" sz="2000" dirty="0" err="1" smtClean="0"/>
              <a:t>сохранности</a:t>
            </a:r>
            <a:r>
              <a:rPr lang="fr-FR" sz="2000" dirty="0" smtClean="0"/>
              <a:t> </a:t>
            </a:r>
            <a:r>
              <a:rPr lang="fr-FR" sz="2000" dirty="0" err="1" smtClean="0"/>
              <a:t>конкретных</a:t>
            </a:r>
            <a:r>
              <a:rPr lang="fr-FR" sz="2000" dirty="0" smtClean="0"/>
              <a:t> </a:t>
            </a:r>
            <a:r>
              <a:rPr lang="fr-FR" sz="2000" dirty="0" err="1" smtClean="0"/>
              <a:t>хранимых</a:t>
            </a:r>
            <a:r>
              <a:rPr lang="fr-FR" sz="2000" dirty="0" smtClean="0"/>
              <a:t> </a:t>
            </a:r>
            <a:r>
              <a:rPr lang="fr-FR" sz="2000" dirty="0" err="1" smtClean="0"/>
              <a:t>компьютерных</a:t>
            </a:r>
            <a:r>
              <a:rPr lang="fr-FR" sz="2000" dirty="0" smtClean="0"/>
              <a:t> </a:t>
            </a:r>
            <a:r>
              <a:rPr lang="fr-FR" sz="2000" dirty="0" err="1" smtClean="0"/>
              <a:t>данных</a:t>
            </a:r>
            <a:r>
              <a:rPr lang="fr-FR" sz="2000" dirty="0" smtClean="0"/>
              <a:t>, </a:t>
            </a:r>
            <a:r>
              <a:rPr lang="fr-FR" sz="2000" dirty="0" err="1" smtClean="0"/>
              <a:t>находящихся</a:t>
            </a:r>
            <a:r>
              <a:rPr lang="fr-FR" sz="2000" dirty="0" smtClean="0"/>
              <a:t> </a:t>
            </a:r>
            <a:r>
              <a:rPr lang="fr-FR" sz="2000" dirty="0" err="1" smtClean="0"/>
              <a:t>во</a:t>
            </a:r>
            <a:r>
              <a:rPr lang="fr-FR" sz="2000" dirty="0" smtClean="0"/>
              <a:t> </a:t>
            </a:r>
            <a:r>
              <a:rPr lang="fr-FR" sz="2000" dirty="0" err="1" smtClean="0"/>
              <a:t>владении</a:t>
            </a:r>
            <a:r>
              <a:rPr lang="fr-FR" sz="2000" dirty="0" smtClean="0"/>
              <a:t> </a:t>
            </a:r>
            <a:r>
              <a:rPr lang="fr-FR" sz="2000" dirty="0" err="1" smtClean="0"/>
              <a:t>или</a:t>
            </a:r>
            <a:r>
              <a:rPr lang="fr-FR" sz="2000" dirty="0" smtClean="0"/>
              <a:t> </a:t>
            </a:r>
            <a:r>
              <a:rPr lang="fr-FR" sz="2000" dirty="0" err="1" smtClean="0"/>
              <a:t>под</a:t>
            </a:r>
            <a:r>
              <a:rPr lang="fr-FR" sz="2000" dirty="0" smtClean="0"/>
              <a:t> </a:t>
            </a:r>
            <a:r>
              <a:rPr lang="fr-FR" sz="2000" dirty="0" err="1" smtClean="0"/>
              <a:t>контролем</a:t>
            </a:r>
            <a:r>
              <a:rPr lang="fr-FR" sz="2000" dirty="0" smtClean="0"/>
              <a:t> </a:t>
            </a:r>
            <a:r>
              <a:rPr lang="fr-FR" sz="2000" dirty="0" err="1" smtClean="0"/>
              <a:t>этого</a:t>
            </a:r>
            <a:r>
              <a:rPr lang="fr-FR" sz="2000" dirty="0" smtClean="0"/>
              <a:t> </a:t>
            </a:r>
            <a:r>
              <a:rPr lang="fr-FR" sz="2000" dirty="0" err="1" smtClean="0"/>
              <a:t>лица</a:t>
            </a:r>
            <a:r>
              <a:rPr lang="fr-FR" sz="2000" dirty="0" smtClean="0"/>
              <a:t>, </a:t>
            </a:r>
            <a:r>
              <a:rPr lang="fr-FR" sz="2000" dirty="0" err="1" smtClean="0"/>
              <a:t>то</a:t>
            </a:r>
            <a:r>
              <a:rPr lang="fr-FR" sz="2000" dirty="0" smtClean="0"/>
              <a:t> </a:t>
            </a:r>
            <a:r>
              <a:rPr lang="fr-FR" sz="2000" dirty="0" err="1" smtClean="0"/>
              <a:t>эта</a:t>
            </a:r>
            <a:r>
              <a:rPr lang="fr-FR" sz="2000" dirty="0" smtClean="0"/>
              <a:t> </a:t>
            </a:r>
            <a:r>
              <a:rPr lang="fr-FR" sz="2000" dirty="0" err="1" smtClean="0"/>
              <a:t>Сторона</a:t>
            </a:r>
            <a:r>
              <a:rPr lang="fr-FR" sz="2000" dirty="0" smtClean="0"/>
              <a:t> </a:t>
            </a:r>
            <a:r>
              <a:rPr lang="fr-FR" sz="2000" dirty="0" err="1" smtClean="0"/>
              <a:t>принимает</a:t>
            </a:r>
            <a:r>
              <a:rPr lang="fr-FR" sz="2000" dirty="0" smtClean="0"/>
              <a:t> </a:t>
            </a:r>
            <a:r>
              <a:rPr lang="fr-FR" sz="2000" dirty="0" err="1" smtClean="0"/>
              <a:t>такие</a:t>
            </a:r>
            <a:r>
              <a:rPr lang="fr-FR" sz="2000" dirty="0" smtClean="0"/>
              <a:t> </a:t>
            </a:r>
            <a:r>
              <a:rPr lang="fr-FR" sz="2000" dirty="0" err="1" smtClean="0"/>
              <a:t>законодательные</a:t>
            </a:r>
            <a:r>
              <a:rPr lang="fr-FR" sz="2000" dirty="0" smtClean="0"/>
              <a:t> и </a:t>
            </a:r>
            <a:r>
              <a:rPr lang="fr-FR" sz="2000" dirty="0" err="1" smtClean="0"/>
              <a:t>иные</a:t>
            </a:r>
            <a:r>
              <a:rPr lang="fr-FR" sz="2000" dirty="0" smtClean="0"/>
              <a:t> </a:t>
            </a:r>
            <a:r>
              <a:rPr lang="fr-FR" sz="2000" dirty="0" err="1" smtClean="0"/>
              <a:t>меры</a:t>
            </a:r>
            <a:r>
              <a:rPr lang="fr-FR" sz="2000" dirty="0" smtClean="0"/>
              <a:t>, </a:t>
            </a:r>
            <a:r>
              <a:rPr lang="fr-FR" sz="2000" dirty="0" err="1" smtClean="0"/>
              <a:t>какие</a:t>
            </a:r>
            <a:r>
              <a:rPr lang="fr-FR" sz="2000" dirty="0" smtClean="0"/>
              <a:t> </a:t>
            </a:r>
            <a:r>
              <a:rPr lang="fr-FR" sz="2000" dirty="0" err="1" smtClean="0"/>
              <a:t>могут</a:t>
            </a:r>
            <a:r>
              <a:rPr lang="fr-FR" sz="2000" dirty="0" smtClean="0"/>
              <a:t> </a:t>
            </a:r>
            <a:r>
              <a:rPr lang="fr-FR" sz="2000" dirty="0" err="1" smtClean="0"/>
              <a:t>быть</a:t>
            </a:r>
            <a:r>
              <a:rPr lang="fr-FR" sz="2000" dirty="0" smtClean="0"/>
              <a:t> </a:t>
            </a:r>
            <a:r>
              <a:rPr lang="fr-FR" sz="2000" dirty="0" err="1" smtClean="0"/>
              <a:t>необходимы</a:t>
            </a:r>
            <a:r>
              <a:rPr lang="fr-FR" sz="2000" dirty="0" smtClean="0"/>
              <a:t> </a:t>
            </a:r>
            <a:r>
              <a:rPr lang="fr-FR" sz="2000" dirty="0" err="1" smtClean="0"/>
              <a:t>для</a:t>
            </a:r>
            <a:r>
              <a:rPr lang="fr-FR" sz="2000" dirty="0" smtClean="0"/>
              <a:t> </a:t>
            </a:r>
            <a:r>
              <a:rPr lang="fr-FR" sz="2000" dirty="0" err="1" smtClean="0"/>
              <a:t>того</a:t>
            </a:r>
            <a:r>
              <a:rPr lang="fr-FR" sz="2000" dirty="0" smtClean="0"/>
              <a:t>, </a:t>
            </a:r>
            <a:r>
              <a:rPr lang="fr-FR" sz="2000" dirty="0" err="1" smtClean="0"/>
              <a:t>чтобы</a:t>
            </a:r>
            <a:r>
              <a:rPr lang="fr-FR" sz="2000" dirty="0" smtClean="0"/>
              <a:t> </a:t>
            </a:r>
            <a:r>
              <a:rPr lang="fr-FR" sz="2000" b="1" dirty="0" err="1" smtClean="0"/>
              <a:t>обязать</a:t>
            </a:r>
            <a:r>
              <a:rPr lang="fr-FR" sz="2000" b="1" dirty="0" smtClean="0"/>
              <a:t> </a:t>
            </a:r>
            <a:r>
              <a:rPr lang="fr-FR" sz="2000" b="1" dirty="0" err="1" smtClean="0"/>
              <a:t>данное</a:t>
            </a:r>
            <a:r>
              <a:rPr lang="fr-FR" sz="2000" b="1" dirty="0" smtClean="0"/>
              <a:t> </a:t>
            </a:r>
            <a:r>
              <a:rPr lang="fr-FR" sz="2000" b="1" dirty="0" err="1" smtClean="0"/>
              <a:t>лицо</a:t>
            </a:r>
            <a:r>
              <a:rPr lang="fr-FR" sz="2000" b="1" dirty="0" smtClean="0"/>
              <a:t> </a:t>
            </a:r>
            <a:r>
              <a:rPr lang="fr-FR" sz="2000" b="1" dirty="0" err="1" smtClean="0"/>
              <a:t>хранить</a:t>
            </a:r>
            <a:r>
              <a:rPr lang="fr-FR" sz="2000" b="1" dirty="0" smtClean="0"/>
              <a:t> </a:t>
            </a:r>
            <a:r>
              <a:rPr lang="fr-FR" sz="2000" b="1" dirty="0" err="1" smtClean="0"/>
              <a:t>эти</a:t>
            </a:r>
            <a:r>
              <a:rPr lang="fr-FR" sz="2000" b="1" dirty="0" smtClean="0"/>
              <a:t> </a:t>
            </a:r>
            <a:r>
              <a:rPr lang="fr-FR" sz="2000" b="1" dirty="0" err="1" smtClean="0"/>
              <a:t>компьютерные</a:t>
            </a:r>
            <a:r>
              <a:rPr lang="fr-FR" sz="2000" b="1" dirty="0" smtClean="0"/>
              <a:t> </a:t>
            </a:r>
            <a:r>
              <a:rPr lang="fr-FR" sz="2000" b="1" dirty="0" err="1" smtClean="0"/>
              <a:t>данные</a:t>
            </a:r>
            <a:r>
              <a:rPr lang="fr-FR" sz="2000" b="1" dirty="0" smtClean="0"/>
              <a:t> и </a:t>
            </a:r>
            <a:r>
              <a:rPr lang="fr-FR" sz="2000" b="1" dirty="0" err="1" smtClean="0"/>
              <a:t>обеспечивать</a:t>
            </a:r>
            <a:r>
              <a:rPr lang="fr-FR" sz="2000" b="1" dirty="0" smtClean="0"/>
              <a:t> </a:t>
            </a:r>
            <a:r>
              <a:rPr lang="fr-FR" sz="2000" b="1" dirty="0" err="1" smtClean="0"/>
              <a:t>их</a:t>
            </a:r>
            <a:r>
              <a:rPr lang="fr-FR" sz="2000" b="1" dirty="0" smtClean="0"/>
              <a:t> </a:t>
            </a:r>
            <a:r>
              <a:rPr lang="fr-FR" sz="2000" b="1" dirty="0" err="1" smtClean="0"/>
              <a:t>целостность</a:t>
            </a:r>
            <a:r>
              <a:rPr lang="fr-FR" sz="2000" b="1" dirty="0" smtClean="0"/>
              <a:t> в </a:t>
            </a:r>
            <a:r>
              <a:rPr lang="fr-FR" sz="2000" b="1" dirty="0" err="1" smtClean="0"/>
              <a:t>течение</a:t>
            </a:r>
            <a:r>
              <a:rPr lang="fr-FR" sz="2000" b="1" dirty="0" smtClean="0"/>
              <a:t> </a:t>
            </a:r>
            <a:r>
              <a:rPr lang="fr-FR" sz="2000" b="1" dirty="0" err="1" smtClean="0"/>
              <a:t>необходимого</a:t>
            </a:r>
            <a:r>
              <a:rPr lang="fr-FR" sz="2000" b="1" dirty="0" smtClean="0"/>
              <a:t> </a:t>
            </a:r>
            <a:r>
              <a:rPr lang="fr-FR" sz="2000" b="1" dirty="0" err="1" smtClean="0"/>
              <a:t>периода</a:t>
            </a:r>
            <a:r>
              <a:rPr lang="fr-FR" sz="2000" b="1" dirty="0" smtClean="0"/>
              <a:t> </a:t>
            </a:r>
            <a:r>
              <a:rPr lang="fr-FR" sz="2000" b="1" dirty="0" err="1" smtClean="0"/>
              <a:t>времени</a:t>
            </a:r>
            <a:r>
              <a:rPr lang="fr-FR" sz="2000" b="1" dirty="0" smtClean="0"/>
              <a:t>, </a:t>
            </a:r>
            <a:r>
              <a:rPr lang="fr-FR" sz="2000" b="1" dirty="0" err="1" smtClean="0"/>
              <a:t>не</a:t>
            </a:r>
            <a:r>
              <a:rPr lang="fr-FR" sz="2000" b="1" dirty="0" smtClean="0"/>
              <a:t> </a:t>
            </a:r>
            <a:r>
              <a:rPr lang="fr-FR" sz="2000" b="1" dirty="0" err="1" smtClean="0"/>
              <a:t>превышающего</a:t>
            </a:r>
            <a:r>
              <a:rPr lang="fr-FR" sz="2000" b="1" dirty="0" smtClean="0"/>
              <a:t> </a:t>
            </a:r>
            <a:r>
              <a:rPr lang="fr-FR" sz="2000" b="1" dirty="0" err="1" smtClean="0"/>
              <a:t>девяноста</a:t>
            </a:r>
            <a:r>
              <a:rPr lang="fr-FR" sz="2000" b="1" dirty="0" smtClean="0"/>
              <a:t> </a:t>
            </a:r>
            <a:r>
              <a:rPr lang="fr-FR" sz="2000" b="1" dirty="0" err="1" smtClean="0"/>
              <a:t>дней</a:t>
            </a:r>
            <a:r>
              <a:rPr lang="fr-FR" sz="2000" dirty="0" smtClean="0"/>
              <a:t>, с </a:t>
            </a:r>
            <a:r>
              <a:rPr lang="fr-FR" sz="2000" dirty="0" err="1" smtClean="0"/>
              <a:t>тем</a:t>
            </a:r>
            <a:r>
              <a:rPr lang="fr-FR" sz="2000" dirty="0" smtClean="0"/>
              <a:t> </a:t>
            </a:r>
            <a:r>
              <a:rPr lang="fr-FR" sz="2000" dirty="0" err="1" smtClean="0"/>
              <a:t>чтобы</a:t>
            </a:r>
            <a:r>
              <a:rPr lang="fr-FR" sz="2000" dirty="0" smtClean="0"/>
              <a:t> </a:t>
            </a:r>
            <a:r>
              <a:rPr lang="fr-FR" sz="2000" dirty="0" err="1" smtClean="0"/>
              <a:t>компетентные</a:t>
            </a:r>
            <a:r>
              <a:rPr lang="fr-FR" sz="2000" dirty="0" smtClean="0"/>
              <a:t> </a:t>
            </a:r>
            <a:r>
              <a:rPr lang="fr-FR" sz="2000" dirty="0" err="1" smtClean="0"/>
              <a:t>органы</a:t>
            </a:r>
            <a:r>
              <a:rPr lang="fr-FR" sz="2000" dirty="0" smtClean="0"/>
              <a:t> </a:t>
            </a:r>
            <a:r>
              <a:rPr lang="fr-FR" sz="2000" dirty="0" err="1" smtClean="0"/>
              <a:t>могли</a:t>
            </a:r>
            <a:r>
              <a:rPr lang="fr-FR" sz="2000" dirty="0" smtClean="0"/>
              <a:t> </a:t>
            </a:r>
            <a:r>
              <a:rPr lang="fr-FR" sz="2000" dirty="0" err="1" smtClean="0"/>
              <a:t>добиться</a:t>
            </a:r>
            <a:r>
              <a:rPr lang="fr-FR" sz="2000" dirty="0" smtClean="0"/>
              <a:t> </a:t>
            </a:r>
            <a:r>
              <a:rPr lang="fr-FR" sz="2000" dirty="0" err="1" smtClean="0"/>
              <a:t>раскрытия</a:t>
            </a:r>
            <a:r>
              <a:rPr lang="fr-FR" sz="2000" dirty="0" smtClean="0"/>
              <a:t> </a:t>
            </a:r>
            <a:r>
              <a:rPr lang="fr-FR" sz="2000" dirty="0" err="1" smtClean="0"/>
              <a:t>этих</a:t>
            </a:r>
            <a:r>
              <a:rPr lang="fr-FR" sz="2000" dirty="0" smtClean="0"/>
              <a:t> </a:t>
            </a:r>
            <a:r>
              <a:rPr lang="fr-FR" sz="2000" dirty="0" err="1" smtClean="0"/>
              <a:t>компьютерных</a:t>
            </a:r>
            <a:r>
              <a:rPr lang="fr-FR" sz="2000" dirty="0" smtClean="0"/>
              <a:t> </a:t>
            </a:r>
            <a:r>
              <a:rPr lang="fr-FR" sz="2000" dirty="0" err="1" smtClean="0"/>
              <a:t>данных</a:t>
            </a:r>
            <a:r>
              <a:rPr lang="fr-FR" sz="2000" dirty="0" smtClean="0"/>
              <a:t>. </a:t>
            </a:r>
            <a:r>
              <a:rPr lang="fr-FR" sz="2000" dirty="0" err="1" smtClean="0"/>
              <a:t>Сторона</a:t>
            </a:r>
            <a:r>
              <a:rPr lang="fr-FR" sz="2000" dirty="0" smtClean="0"/>
              <a:t> </a:t>
            </a:r>
            <a:r>
              <a:rPr lang="fr-FR" sz="2000" dirty="0" err="1" smtClean="0"/>
              <a:t>может</a:t>
            </a:r>
            <a:r>
              <a:rPr lang="fr-FR" sz="2000" dirty="0" smtClean="0"/>
              <a:t> </a:t>
            </a:r>
            <a:r>
              <a:rPr lang="fr-FR" sz="2000" dirty="0" err="1" smtClean="0"/>
              <a:t>предусмотреть</a:t>
            </a:r>
            <a:r>
              <a:rPr lang="fr-FR" sz="2000" dirty="0" smtClean="0"/>
              <a:t> </a:t>
            </a:r>
            <a:r>
              <a:rPr lang="fr-FR" sz="2000" dirty="0" err="1" smtClean="0"/>
              <a:t>возможность</a:t>
            </a:r>
            <a:r>
              <a:rPr lang="fr-FR" sz="2000" dirty="0" smtClean="0"/>
              <a:t> </a:t>
            </a:r>
            <a:r>
              <a:rPr lang="fr-FR" sz="2000" dirty="0" err="1" smtClean="0"/>
              <a:t>последующего</a:t>
            </a:r>
            <a:r>
              <a:rPr lang="fr-FR" sz="2000" dirty="0" smtClean="0"/>
              <a:t> </a:t>
            </a:r>
            <a:r>
              <a:rPr lang="fr-FR" sz="2000" dirty="0" err="1" smtClean="0"/>
              <a:t>продления</a:t>
            </a:r>
            <a:r>
              <a:rPr lang="fr-FR" sz="2000" dirty="0" smtClean="0"/>
              <a:t> </a:t>
            </a:r>
            <a:r>
              <a:rPr lang="fr-FR" sz="2000" dirty="0" err="1" smtClean="0"/>
              <a:t>действия</a:t>
            </a:r>
            <a:r>
              <a:rPr lang="fr-FR" sz="2000" dirty="0" smtClean="0"/>
              <a:t> </a:t>
            </a:r>
            <a:r>
              <a:rPr lang="fr-FR" sz="2000" dirty="0" err="1" smtClean="0"/>
              <a:t>такого</a:t>
            </a:r>
            <a:r>
              <a:rPr lang="fr-FR" sz="2000" dirty="0" smtClean="0"/>
              <a:t> </a:t>
            </a:r>
            <a:r>
              <a:rPr lang="fr-FR" sz="2000" dirty="0" err="1" smtClean="0"/>
              <a:t>распоряжения</a:t>
            </a:r>
            <a:r>
              <a:rPr lang="en-GB" sz="2000" dirty="0" smtClean="0"/>
              <a:t>.</a:t>
            </a:r>
            <a:endParaRPr lang="en-US" sz="2000" dirty="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ru-RU" sz="4000" b="1" dirty="0" smtClean="0"/>
              <a:t>Статья </a:t>
            </a:r>
            <a:r>
              <a:rPr lang="en-GB" sz="4000" b="1" dirty="0" smtClean="0"/>
              <a:t>16 –</a:t>
            </a:r>
            <a:r>
              <a:rPr lang="fr-FR" sz="4000" b="1" dirty="0" err="1" smtClean="0"/>
              <a:t>Оперативное</a:t>
            </a:r>
            <a:r>
              <a:rPr lang="fr-FR" sz="4000" b="1" dirty="0" smtClean="0"/>
              <a:t> </a:t>
            </a:r>
            <a:r>
              <a:rPr lang="fr-FR" sz="4000" b="1" dirty="0" err="1" smtClean="0"/>
              <a:t>обеспечение</a:t>
            </a:r>
            <a:r>
              <a:rPr lang="fr-FR" sz="4000" b="1" dirty="0" smtClean="0"/>
              <a:t> </a:t>
            </a:r>
            <a:r>
              <a:rPr lang="fr-FR" sz="4000" b="1" dirty="0" err="1" smtClean="0"/>
              <a:t>сохранности</a:t>
            </a:r>
            <a:r>
              <a:rPr lang="fr-FR" sz="4000" b="1" dirty="0" smtClean="0"/>
              <a:t> </a:t>
            </a:r>
            <a:r>
              <a:rPr lang="fr-FR" sz="4000" b="1" dirty="0" err="1" smtClean="0"/>
              <a:t>хранимых</a:t>
            </a:r>
            <a:r>
              <a:rPr lang="fr-FR" sz="4000" b="1" dirty="0" smtClean="0"/>
              <a:t> </a:t>
            </a:r>
            <a:r>
              <a:rPr lang="fr-FR" sz="4000" b="1" dirty="0" err="1" smtClean="0"/>
              <a:t>компьютерных</a:t>
            </a:r>
            <a:r>
              <a:rPr lang="fr-FR" sz="4000" b="1" dirty="0" smtClean="0"/>
              <a:t> </a:t>
            </a:r>
            <a:r>
              <a:rPr lang="fr-FR" sz="4000" b="1" dirty="0" err="1" smtClean="0"/>
              <a:t>данных</a:t>
            </a:r>
            <a:endParaRPr lang="en-GB" sz="4000"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rPr lang="en-GB" sz="3800" b="1" dirty="0" smtClean="0"/>
              <a:t/>
            </a:r>
            <a:br>
              <a:rPr lang="en-GB" sz="3800" b="1" dirty="0" smtClean="0"/>
            </a:br>
            <a:r>
              <a:rPr lang="ru-RU" sz="3800" b="1" dirty="0" smtClean="0"/>
              <a:t>Статья </a:t>
            </a:r>
            <a:r>
              <a:rPr lang="en-GB" sz="3800" b="1" dirty="0" smtClean="0"/>
              <a:t>17 – </a:t>
            </a:r>
            <a:r>
              <a:rPr lang="fr-FR" sz="3600" b="1" dirty="0" err="1" smtClean="0"/>
              <a:t>Оперативное</a:t>
            </a:r>
            <a:r>
              <a:rPr lang="fr-FR" sz="3600" b="1" dirty="0" smtClean="0"/>
              <a:t> </a:t>
            </a:r>
            <a:r>
              <a:rPr lang="fr-FR" sz="3600" b="1" dirty="0" err="1" smtClean="0"/>
              <a:t>обеспечение</a:t>
            </a:r>
            <a:r>
              <a:rPr lang="fr-FR" sz="3600" b="1" dirty="0" smtClean="0"/>
              <a:t> </a:t>
            </a:r>
            <a:r>
              <a:rPr lang="fr-FR" sz="3600" b="1" dirty="0" err="1" smtClean="0"/>
              <a:t>сохранности</a:t>
            </a:r>
            <a:r>
              <a:rPr lang="fr-FR" sz="3600" b="1" dirty="0" smtClean="0"/>
              <a:t> и </a:t>
            </a:r>
            <a:r>
              <a:rPr lang="fr-FR" sz="3600" b="1" dirty="0" err="1" smtClean="0"/>
              <a:t>частичное</a:t>
            </a:r>
            <a:r>
              <a:rPr lang="fr-FR" sz="3600" b="1" dirty="0" smtClean="0"/>
              <a:t> </a:t>
            </a:r>
            <a:r>
              <a:rPr lang="fr-FR" sz="3600" b="1" dirty="0" err="1" smtClean="0"/>
              <a:t>раскрытие</a:t>
            </a:r>
            <a:r>
              <a:rPr lang="fr-FR" sz="3600" b="1" dirty="0" smtClean="0"/>
              <a:t> </a:t>
            </a:r>
            <a:r>
              <a:rPr lang="fr-FR" sz="3600" b="1" dirty="0" err="1" smtClean="0"/>
              <a:t>данных</a:t>
            </a:r>
            <a:r>
              <a:rPr lang="fr-FR" sz="3600" b="1" dirty="0" smtClean="0"/>
              <a:t> о </a:t>
            </a:r>
            <a:r>
              <a:rPr lang="fr-FR" sz="3600" b="1" dirty="0" err="1" smtClean="0"/>
              <a:t>потоках</a:t>
            </a:r>
            <a:r>
              <a:rPr lang="fr-FR" sz="3600" b="1" dirty="0" smtClean="0"/>
              <a:t> </a:t>
            </a:r>
            <a:r>
              <a:rPr lang="fr-FR" sz="3600" b="1" dirty="0" err="1" smtClean="0"/>
              <a:t>информации</a:t>
            </a:r>
            <a:r>
              <a:rPr lang="en-GB" sz="3800" dirty="0"/>
              <a:t/>
            </a:r>
            <a:br>
              <a:rPr lang="en-GB" sz="3800" dirty="0"/>
            </a:br>
            <a:endParaRPr lang="en-GB" sz="3800" dirty="0"/>
          </a:p>
        </p:txBody>
      </p:sp>
      <p:sp>
        <p:nvSpPr>
          <p:cNvPr id="115715" name="Rectangle 3"/>
          <p:cNvSpPr>
            <a:spLocks noGrp="1" noChangeArrowheads="1"/>
          </p:cNvSpPr>
          <p:nvPr>
            <p:ph type="body" idx="1"/>
          </p:nvPr>
        </p:nvSpPr>
        <p:spPr>
          <a:xfrm>
            <a:off x="457200" y="1600200"/>
            <a:ext cx="8229600" cy="5068888"/>
          </a:xfrm>
        </p:spPr>
        <p:txBody>
          <a:bodyPr rtlCol="0">
            <a:normAutofit fontScale="85000" lnSpcReduction="10000"/>
          </a:bodyPr>
          <a:lstStyle/>
          <a:p>
            <a:pPr marL="457200" indent="-457200" eaLnBrk="1" fontAlgn="auto" hangingPunct="1">
              <a:lnSpc>
                <a:spcPct val="90000"/>
              </a:lnSpc>
              <a:spcAft>
                <a:spcPts val="0"/>
              </a:spcAft>
              <a:buFontTx/>
              <a:buAutoNum type="arabicPlain"/>
              <a:defRPr/>
            </a:pPr>
            <a:r>
              <a:rPr lang="fr-FR" sz="2800" dirty="0" err="1" smtClean="0"/>
              <a:t>Каждая</a:t>
            </a:r>
            <a:r>
              <a:rPr lang="fr-FR" sz="2800" dirty="0" smtClean="0"/>
              <a:t> </a:t>
            </a:r>
            <a:r>
              <a:rPr lang="fr-FR" sz="2800" dirty="0" err="1" smtClean="0"/>
              <a:t>Сторона</a:t>
            </a:r>
            <a:r>
              <a:rPr lang="fr-FR" sz="2800" dirty="0" smtClean="0"/>
              <a:t> </a:t>
            </a:r>
            <a:r>
              <a:rPr lang="fr-FR" sz="2800" dirty="0" err="1" smtClean="0"/>
              <a:t>принимает</a:t>
            </a:r>
            <a:r>
              <a:rPr lang="fr-FR" sz="2800" dirty="0" smtClean="0"/>
              <a:t> в </a:t>
            </a:r>
            <a:r>
              <a:rPr lang="fr-FR" sz="2800" dirty="0" err="1" smtClean="0"/>
              <a:t>отношении</a:t>
            </a:r>
            <a:r>
              <a:rPr lang="fr-FR" sz="2800" dirty="0" smtClean="0"/>
              <a:t> </a:t>
            </a:r>
            <a:r>
              <a:rPr lang="fr-FR" sz="2800" dirty="0" err="1" smtClean="0"/>
              <a:t>данных</a:t>
            </a:r>
            <a:r>
              <a:rPr lang="fr-FR" sz="2800" dirty="0" smtClean="0"/>
              <a:t> о </a:t>
            </a:r>
            <a:r>
              <a:rPr lang="fr-FR" sz="2800" dirty="0" err="1" smtClean="0"/>
              <a:t>потоках</a:t>
            </a:r>
            <a:r>
              <a:rPr lang="fr-FR" sz="2800" dirty="0" smtClean="0"/>
              <a:t> </a:t>
            </a:r>
            <a:r>
              <a:rPr lang="fr-FR" sz="2800" dirty="0" err="1" smtClean="0"/>
              <a:t>информации</a:t>
            </a:r>
            <a:r>
              <a:rPr lang="fr-FR" sz="2800" dirty="0" smtClean="0"/>
              <a:t>, </a:t>
            </a:r>
            <a:r>
              <a:rPr lang="fr-FR" sz="2800" dirty="0" err="1" smtClean="0"/>
              <a:t>сохранность</a:t>
            </a:r>
            <a:r>
              <a:rPr lang="fr-FR" sz="2800" dirty="0" smtClean="0"/>
              <a:t> </a:t>
            </a:r>
            <a:r>
              <a:rPr lang="fr-FR" sz="2800" dirty="0" err="1" smtClean="0"/>
              <a:t>которых</a:t>
            </a:r>
            <a:r>
              <a:rPr lang="fr-FR" sz="2800" dirty="0" smtClean="0"/>
              <a:t> </a:t>
            </a:r>
            <a:r>
              <a:rPr lang="fr-FR" sz="2800" dirty="0" err="1" smtClean="0"/>
              <a:t>должна</a:t>
            </a:r>
            <a:r>
              <a:rPr lang="fr-FR" sz="2800" dirty="0" smtClean="0"/>
              <a:t> </a:t>
            </a:r>
            <a:r>
              <a:rPr lang="fr-FR" sz="2800" dirty="0" err="1" smtClean="0"/>
              <a:t>быть</a:t>
            </a:r>
            <a:r>
              <a:rPr lang="fr-FR" sz="2800" dirty="0" smtClean="0"/>
              <a:t> </a:t>
            </a:r>
            <a:r>
              <a:rPr lang="fr-FR" sz="2800" dirty="0" err="1" smtClean="0"/>
              <a:t>обеспечена</a:t>
            </a:r>
            <a:r>
              <a:rPr lang="fr-FR" sz="2800" dirty="0" smtClean="0"/>
              <a:t> в </a:t>
            </a:r>
            <a:r>
              <a:rPr lang="fr-FR" sz="2800" dirty="0" err="1" smtClean="0"/>
              <a:t>соответствии</a:t>
            </a:r>
            <a:r>
              <a:rPr lang="fr-FR" sz="2800" dirty="0" smtClean="0"/>
              <a:t> с </a:t>
            </a:r>
            <a:r>
              <a:rPr lang="fr-FR" sz="2800" dirty="0" err="1" smtClean="0"/>
              <a:t>положениями</a:t>
            </a:r>
            <a:r>
              <a:rPr lang="fr-FR" sz="2800" dirty="0" smtClean="0"/>
              <a:t> </a:t>
            </a:r>
            <a:r>
              <a:rPr lang="fr-FR" sz="2800" dirty="0" err="1" smtClean="0"/>
              <a:t>Статьи</a:t>
            </a:r>
            <a:r>
              <a:rPr lang="fr-FR" sz="2800" dirty="0" smtClean="0"/>
              <a:t> 16, </a:t>
            </a:r>
            <a:r>
              <a:rPr lang="fr-FR" sz="2800" dirty="0" err="1" smtClean="0"/>
              <a:t>такие</a:t>
            </a:r>
            <a:r>
              <a:rPr lang="fr-FR" sz="2800" dirty="0" smtClean="0"/>
              <a:t> </a:t>
            </a:r>
            <a:r>
              <a:rPr lang="fr-FR" sz="2800" dirty="0" err="1" smtClean="0"/>
              <a:t>законодательные</a:t>
            </a:r>
            <a:r>
              <a:rPr lang="fr-FR" sz="2800" dirty="0" smtClean="0"/>
              <a:t> и </a:t>
            </a:r>
            <a:r>
              <a:rPr lang="fr-FR" sz="2800" dirty="0" err="1" smtClean="0"/>
              <a:t>иные</a:t>
            </a:r>
            <a:r>
              <a:rPr lang="fr-FR" sz="2800" dirty="0" smtClean="0"/>
              <a:t> </a:t>
            </a:r>
            <a:r>
              <a:rPr lang="fr-FR" sz="2800" dirty="0" err="1" smtClean="0"/>
              <a:t>меры</a:t>
            </a:r>
            <a:r>
              <a:rPr lang="fr-FR" sz="2800" dirty="0" smtClean="0"/>
              <a:t>, </a:t>
            </a:r>
            <a:r>
              <a:rPr lang="fr-FR" sz="2800" dirty="0" err="1" smtClean="0"/>
              <a:t>какие</a:t>
            </a:r>
            <a:r>
              <a:rPr lang="fr-FR" sz="2800" dirty="0" smtClean="0"/>
              <a:t> </a:t>
            </a:r>
            <a:r>
              <a:rPr lang="fr-FR" sz="2800" dirty="0" err="1" smtClean="0"/>
              <a:t>могут</a:t>
            </a:r>
            <a:r>
              <a:rPr lang="fr-FR" sz="2800" dirty="0" smtClean="0"/>
              <a:t> </a:t>
            </a:r>
            <a:r>
              <a:rPr lang="fr-FR" sz="2800" dirty="0" err="1" smtClean="0"/>
              <a:t>быть</a:t>
            </a:r>
            <a:r>
              <a:rPr lang="fr-FR" sz="2800" dirty="0" smtClean="0"/>
              <a:t> </a:t>
            </a:r>
            <a:r>
              <a:rPr lang="fr-FR" sz="2800" dirty="0" err="1" smtClean="0"/>
              <a:t>необходимы</a:t>
            </a:r>
            <a:r>
              <a:rPr lang="fr-FR" sz="2800" dirty="0" smtClean="0"/>
              <a:t> </a:t>
            </a:r>
            <a:r>
              <a:rPr lang="fr-FR" sz="2800" dirty="0" err="1" smtClean="0"/>
              <a:t>для</a:t>
            </a:r>
            <a:r>
              <a:rPr lang="fr-FR" sz="2800" dirty="0" smtClean="0"/>
              <a:t> </a:t>
            </a:r>
            <a:r>
              <a:rPr lang="fr-FR" sz="2800" dirty="0" err="1" smtClean="0"/>
              <a:t>того</a:t>
            </a:r>
            <a:r>
              <a:rPr lang="fr-FR" sz="2800" dirty="0" smtClean="0"/>
              <a:t>, </a:t>
            </a:r>
            <a:r>
              <a:rPr lang="fr-FR" sz="2800" dirty="0" err="1" smtClean="0"/>
              <a:t>чтобы</a:t>
            </a:r>
            <a:r>
              <a:rPr lang="en-GB" sz="2600" dirty="0" smtClean="0"/>
              <a:t>:</a:t>
            </a:r>
          </a:p>
          <a:p>
            <a:pPr marL="457200" indent="-457200" eaLnBrk="1" fontAlgn="auto" hangingPunct="1">
              <a:lnSpc>
                <a:spcPct val="90000"/>
              </a:lnSpc>
              <a:spcAft>
                <a:spcPts val="0"/>
              </a:spcAft>
              <a:buFont typeface="Arial"/>
              <a:buNone/>
              <a:defRPr/>
            </a:pPr>
            <a:r>
              <a:rPr lang="en-GB" sz="2600" dirty="0" smtClean="0"/>
              <a:t>a)	</a:t>
            </a:r>
            <a:r>
              <a:rPr lang="fr-FR" sz="2800" b="1" dirty="0" err="1" smtClean="0"/>
              <a:t>гарантировать</a:t>
            </a:r>
            <a:r>
              <a:rPr lang="fr-FR" sz="2800" b="1" dirty="0" smtClean="0"/>
              <a:t>, </a:t>
            </a:r>
            <a:r>
              <a:rPr lang="fr-FR" sz="2800" b="1" dirty="0" err="1" smtClean="0"/>
              <a:t>чтобы</a:t>
            </a:r>
            <a:r>
              <a:rPr lang="fr-FR" sz="2800" b="1" dirty="0" smtClean="0"/>
              <a:t> </a:t>
            </a:r>
            <a:r>
              <a:rPr lang="fr-FR" sz="2800" b="1" dirty="0" err="1" smtClean="0"/>
              <a:t>такое</a:t>
            </a:r>
            <a:r>
              <a:rPr lang="fr-FR" sz="2800" b="1" dirty="0" smtClean="0"/>
              <a:t> </a:t>
            </a:r>
            <a:r>
              <a:rPr lang="fr-FR" sz="2800" b="1" dirty="0" err="1" smtClean="0"/>
              <a:t>оперативное</a:t>
            </a:r>
            <a:r>
              <a:rPr lang="fr-FR" sz="2800" b="1" dirty="0" smtClean="0"/>
              <a:t> </a:t>
            </a:r>
            <a:r>
              <a:rPr lang="fr-FR" sz="2800" b="1" dirty="0" err="1" smtClean="0"/>
              <a:t>обеспечение</a:t>
            </a:r>
            <a:r>
              <a:rPr lang="fr-FR" sz="2800" b="1" dirty="0" smtClean="0"/>
              <a:t> </a:t>
            </a:r>
            <a:r>
              <a:rPr lang="fr-FR" sz="2800" b="1" dirty="0" err="1" smtClean="0"/>
              <a:t>сохранности</a:t>
            </a:r>
            <a:r>
              <a:rPr lang="fr-FR" sz="2800" b="1" dirty="0" smtClean="0"/>
              <a:t> </a:t>
            </a:r>
            <a:r>
              <a:rPr lang="fr-FR" sz="2800" b="1" dirty="0" err="1" smtClean="0"/>
              <a:t>данных</a:t>
            </a:r>
            <a:r>
              <a:rPr lang="fr-FR" sz="2800" b="1" dirty="0" smtClean="0"/>
              <a:t> о </a:t>
            </a:r>
            <a:r>
              <a:rPr lang="fr-FR" sz="2800" b="1" dirty="0" err="1" smtClean="0"/>
              <a:t>потоках</a:t>
            </a:r>
            <a:r>
              <a:rPr lang="fr-FR" sz="2800" b="1" dirty="0" smtClean="0"/>
              <a:t> </a:t>
            </a:r>
            <a:r>
              <a:rPr lang="fr-FR" sz="2800" b="1" dirty="0" err="1" smtClean="0"/>
              <a:t>информации</a:t>
            </a:r>
            <a:r>
              <a:rPr lang="fr-FR" sz="2800" b="1" dirty="0" smtClean="0"/>
              <a:t> </a:t>
            </a:r>
            <a:r>
              <a:rPr lang="fr-FR" sz="2800" b="1" dirty="0" err="1" smtClean="0"/>
              <a:t>было</a:t>
            </a:r>
            <a:r>
              <a:rPr lang="fr-FR" sz="2800" b="1" dirty="0" smtClean="0"/>
              <a:t> </a:t>
            </a:r>
            <a:r>
              <a:rPr lang="fr-FR" sz="2800" b="1" dirty="0" err="1" smtClean="0"/>
              <a:t>возможным</a:t>
            </a:r>
            <a:r>
              <a:rPr lang="fr-FR" sz="2800" dirty="0" smtClean="0"/>
              <a:t> </a:t>
            </a:r>
            <a:r>
              <a:rPr lang="fr-FR" sz="2800" dirty="0" err="1" smtClean="0"/>
              <a:t>независимо</a:t>
            </a:r>
            <a:r>
              <a:rPr lang="fr-FR" sz="2800" dirty="0" smtClean="0"/>
              <a:t> </a:t>
            </a:r>
            <a:r>
              <a:rPr lang="fr-FR" sz="2800" dirty="0" err="1" smtClean="0"/>
              <a:t>от</a:t>
            </a:r>
            <a:r>
              <a:rPr lang="fr-FR" sz="2800" dirty="0" smtClean="0"/>
              <a:t> </a:t>
            </a:r>
            <a:r>
              <a:rPr lang="fr-FR" sz="2800" dirty="0" err="1" smtClean="0"/>
              <a:t>того</a:t>
            </a:r>
            <a:r>
              <a:rPr lang="fr-FR" sz="2800" dirty="0" smtClean="0"/>
              <a:t>, </a:t>
            </a:r>
            <a:r>
              <a:rPr lang="fr-FR" sz="2800" dirty="0" err="1" smtClean="0"/>
              <a:t>сколько</a:t>
            </a:r>
            <a:r>
              <a:rPr lang="fr-FR" sz="2800" dirty="0" smtClean="0"/>
              <a:t> </a:t>
            </a:r>
            <a:r>
              <a:rPr lang="fr-FR" sz="2800" dirty="0" err="1" smtClean="0"/>
              <a:t>поставщиков</a:t>
            </a:r>
            <a:r>
              <a:rPr lang="fr-FR" sz="2800" dirty="0" smtClean="0"/>
              <a:t> </a:t>
            </a:r>
            <a:r>
              <a:rPr lang="fr-FR" sz="2800" dirty="0" err="1" smtClean="0"/>
              <a:t>услуг</a:t>
            </a:r>
            <a:r>
              <a:rPr lang="fr-FR" sz="2800" dirty="0" smtClean="0"/>
              <a:t> </a:t>
            </a:r>
            <a:r>
              <a:rPr lang="fr-FR" sz="2800" dirty="0" err="1" smtClean="0"/>
              <a:t>были</a:t>
            </a:r>
            <a:r>
              <a:rPr lang="fr-FR" sz="2800" dirty="0" smtClean="0"/>
              <a:t> </a:t>
            </a:r>
            <a:r>
              <a:rPr lang="fr-FR" sz="2800" dirty="0" err="1" smtClean="0"/>
              <a:t>вовлечены</a:t>
            </a:r>
            <a:r>
              <a:rPr lang="fr-FR" sz="2800" dirty="0" smtClean="0"/>
              <a:t> в </a:t>
            </a:r>
            <a:r>
              <a:rPr lang="fr-FR" sz="2800" dirty="0" err="1" smtClean="0"/>
              <a:t>передачу</a:t>
            </a:r>
            <a:r>
              <a:rPr lang="fr-FR" sz="2800" dirty="0" smtClean="0"/>
              <a:t> </a:t>
            </a:r>
            <a:r>
              <a:rPr lang="fr-FR" sz="2800" dirty="0" err="1" smtClean="0"/>
              <a:t>соответствующего</a:t>
            </a:r>
            <a:r>
              <a:rPr lang="fr-FR" sz="2800" dirty="0" smtClean="0"/>
              <a:t> </a:t>
            </a:r>
            <a:r>
              <a:rPr lang="fr-FR" sz="2800" dirty="0" err="1" smtClean="0"/>
              <a:t>сообщения</a:t>
            </a:r>
            <a:r>
              <a:rPr lang="fr-FR" sz="2800" dirty="0" smtClean="0"/>
              <a:t> </a:t>
            </a:r>
            <a:r>
              <a:rPr lang="fr-FR" sz="2800" dirty="0" err="1" smtClean="0"/>
              <a:t>один</a:t>
            </a:r>
            <a:r>
              <a:rPr lang="fr-FR" sz="2800" dirty="0" smtClean="0"/>
              <a:t> </a:t>
            </a:r>
            <a:r>
              <a:rPr lang="fr-FR" sz="2800" dirty="0" err="1" smtClean="0"/>
              <a:t>или</a:t>
            </a:r>
            <a:r>
              <a:rPr lang="fr-FR" sz="2800" dirty="0" smtClean="0"/>
              <a:t> </a:t>
            </a:r>
            <a:r>
              <a:rPr lang="fr-FR" sz="2800" dirty="0" err="1" smtClean="0"/>
              <a:t>более</a:t>
            </a:r>
            <a:r>
              <a:rPr lang="en-GB" sz="2600" dirty="0" smtClean="0"/>
              <a:t>; </a:t>
            </a:r>
            <a:r>
              <a:rPr lang="ru-RU" sz="2600" dirty="0" smtClean="0"/>
              <a:t>и</a:t>
            </a:r>
            <a:endParaRPr lang="en-GB" sz="2600" dirty="0" smtClean="0"/>
          </a:p>
          <a:p>
            <a:pPr marL="457200" indent="-457200" eaLnBrk="1" fontAlgn="auto" hangingPunct="1">
              <a:lnSpc>
                <a:spcPct val="90000"/>
              </a:lnSpc>
              <a:spcAft>
                <a:spcPts val="0"/>
              </a:spcAft>
              <a:buFontTx/>
              <a:buNone/>
              <a:defRPr/>
            </a:pPr>
            <a:r>
              <a:rPr lang="en-GB" sz="2600" dirty="0" smtClean="0"/>
              <a:t>b)	</a:t>
            </a:r>
            <a:r>
              <a:rPr lang="fr-FR" sz="2800" b="1" dirty="0" err="1" smtClean="0"/>
              <a:t>гарантировать</a:t>
            </a:r>
            <a:r>
              <a:rPr lang="fr-FR" sz="2800" b="1" dirty="0" smtClean="0"/>
              <a:t> </a:t>
            </a:r>
            <a:r>
              <a:rPr lang="fr-FR" sz="2800" b="1" dirty="0" err="1" smtClean="0"/>
              <a:t>оперативное</a:t>
            </a:r>
            <a:r>
              <a:rPr lang="fr-FR" sz="2800" b="1" dirty="0" smtClean="0"/>
              <a:t> </a:t>
            </a:r>
            <a:r>
              <a:rPr lang="fr-FR" sz="2800" b="1" dirty="0" err="1" smtClean="0"/>
              <a:t>раскрытие</a:t>
            </a:r>
            <a:r>
              <a:rPr lang="fr-FR" sz="2800" b="1" dirty="0" smtClean="0"/>
              <a:t> </a:t>
            </a:r>
            <a:r>
              <a:rPr lang="fr-FR" sz="2800" b="1" dirty="0" err="1" smtClean="0"/>
              <a:t>компетентным</a:t>
            </a:r>
            <a:r>
              <a:rPr lang="fr-FR" sz="2800" b="1" dirty="0" smtClean="0"/>
              <a:t> </a:t>
            </a:r>
            <a:r>
              <a:rPr lang="fr-FR" sz="2800" b="1" dirty="0" err="1" smtClean="0"/>
              <a:t>органам</a:t>
            </a:r>
            <a:r>
              <a:rPr lang="fr-FR" sz="2800" b="1" dirty="0" smtClean="0"/>
              <a:t> </a:t>
            </a:r>
            <a:r>
              <a:rPr lang="fr-FR" sz="2800" b="1" dirty="0" err="1" smtClean="0"/>
              <a:t>этой</a:t>
            </a:r>
            <a:r>
              <a:rPr lang="fr-FR" sz="2800" b="1" dirty="0" smtClean="0"/>
              <a:t> </a:t>
            </a:r>
            <a:r>
              <a:rPr lang="fr-FR" sz="2800" b="1" dirty="0" err="1" smtClean="0"/>
              <a:t>Стороны</a:t>
            </a:r>
            <a:r>
              <a:rPr lang="fr-FR" sz="2800" dirty="0" smtClean="0"/>
              <a:t> </a:t>
            </a:r>
            <a:r>
              <a:rPr lang="fr-FR" sz="2800" dirty="0" err="1" smtClean="0"/>
              <a:t>или</a:t>
            </a:r>
            <a:r>
              <a:rPr lang="fr-FR" sz="2800" dirty="0" smtClean="0"/>
              <a:t> </a:t>
            </a:r>
            <a:r>
              <a:rPr lang="fr-FR" sz="2800" dirty="0" err="1" smtClean="0"/>
              <a:t>лицу</a:t>
            </a:r>
            <a:r>
              <a:rPr lang="fr-FR" sz="2800" dirty="0" smtClean="0"/>
              <a:t>, </a:t>
            </a:r>
            <a:r>
              <a:rPr lang="fr-FR" sz="2800" dirty="0" err="1" smtClean="0"/>
              <a:t>назначенному</a:t>
            </a:r>
            <a:r>
              <a:rPr lang="fr-FR" sz="2800" dirty="0" smtClean="0"/>
              <a:t> </a:t>
            </a:r>
            <a:r>
              <a:rPr lang="fr-FR" sz="2800" dirty="0" err="1" smtClean="0"/>
              <a:t>этими</a:t>
            </a:r>
            <a:r>
              <a:rPr lang="fr-FR" sz="2800" dirty="0" smtClean="0"/>
              <a:t> </a:t>
            </a:r>
            <a:r>
              <a:rPr lang="fr-FR" sz="2800" dirty="0" err="1" smtClean="0"/>
              <a:t>органами</a:t>
            </a:r>
            <a:r>
              <a:rPr lang="fr-FR" sz="2800" dirty="0" smtClean="0"/>
              <a:t>, </a:t>
            </a:r>
            <a:r>
              <a:rPr lang="fr-FR" sz="2800" b="1" dirty="0" err="1" smtClean="0"/>
              <a:t>достаточного</a:t>
            </a:r>
            <a:r>
              <a:rPr lang="fr-FR" sz="2800" b="1" dirty="0" smtClean="0"/>
              <a:t> </a:t>
            </a:r>
            <a:r>
              <a:rPr lang="fr-FR" sz="2800" b="1" dirty="0" err="1" smtClean="0"/>
              <a:t>количества</a:t>
            </a:r>
            <a:r>
              <a:rPr lang="fr-FR" sz="2800" b="1" dirty="0" smtClean="0"/>
              <a:t> </a:t>
            </a:r>
            <a:r>
              <a:rPr lang="fr-FR" sz="2800" b="1" dirty="0" err="1" smtClean="0"/>
              <a:t>данных</a:t>
            </a:r>
            <a:r>
              <a:rPr lang="fr-FR" sz="2800" b="1" dirty="0" smtClean="0"/>
              <a:t> о </a:t>
            </a:r>
            <a:r>
              <a:rPr lang="fr-FR" sz="2800" b="1" dirty="0" err="1" smtClean="0"/>
              <a:t>потоках</a:t>
            </a:r>
            <a:r>
              <a:rPr lang="fr-FR" sz="2800" b="1" dirty="0" smtClean="0"/>
              <a:t> </a:t>
            </a:r>
            <a:r>
              <a:rPr lang="fr-FR" sz="2800" b="1" dirty="0" err="1" smtClean="0"/>
              <a:t>информации</a:t>
            </a:r>
            <a:r>
              <a:rPr lang="fr-FR" sz="2800" dirty="0" smtClean="0"/>
              <a:t>, </a:t>
            </a:r>
            <a:r>
              <a:rPr lang="fr-FR" sz="2800" dirty="0" err="1" smtClean="0"/>
              <a:t>которое</a:t>
            </a:r>
            <a:r>
              <a:rPr lang="fr-FR" sz="2800" dirty="0" smtClean="0"/>
              <a:t> </a:t>
            </a:r>
            <a:r>
              <a:rPr lang="fr-FR" sz="2800" dirty="0" err="1" smtClean="0"/>
              <a:t>позволит</a:t>
            </a:r>
            <a:r>
              <a:rPr lang="fr-FR" sz="2800" dirty="0" smtClean="0"/>
              <a:t> </a:t>
            </a:r>
            <a:r>
              <a:rPr lang="fr-FR" sz="2800" dirty="0" err="1" smtClean="0"/>
              <a:t>соответствующей</a:t>
            </a:r>
            <a:r>
              <a:rPr lang="fr-FR" sz="2800" dirty="0" smtClean="0"/>
              <a:t> </a:t>
            </a:r>
            <a:r>
              <a:rPr lang="fr-FR" sz="2800" dirty="0" err="1" smtClean="0"/>
              <a:t>Стороне</a:t>
            </a:r>
            <a:r>
              <a:rPr lang="fr-FR" sz="2800" dirty="0" smtClean="0"/>
              <a:t> </a:t>
            </a:r>
            <a:r>
              <a:rPr lang="fr-FR" sz="2800" b="1" dirty="0" err="1" smtClean="0"/>
              <a:t>идентифицировать</a:t>
            </a:r>
            <a:r>
              <a:rPr lang="fr-FR" sz="2800" b="1" dirty="0" smtClean="0"/>
              <a:t> </a:t>
            </a:r>
            <a:r>
              <a:rPr lang="fr-FR" sz="2800" b="1" dirty="0" err="1" smtClean="0"/>
              <a:t>поставщиков</a:t>
            </a:r>
            <a:r>
              <a:rPr lang="fr-FR" sz="2800" b="1" dirty="0" smtClean="0"/>
              <a:t> </a:t>
            </a:r>
            <a:r>
              <a:rPr lang="fr-FR" sz="2800" b="1" dirty="0" err="1" smtClean="0"/>
              <a:t>услуг</a:t>
            </a:r>
            <a:r>
              <a:rPr lang="fr-FR" sz="2800" b="1" dirty="0" smtClean="0"/>
              <a:t> и </a:t>
            </a:r>
            <a:r>
              <a:rPr lang="fr-FR" sz="2800" b="1" dirty="0" err="1" smtClean="0"/>
              <a:t>путь</a:t>
            </a:r>
            <a:r>
              <a:rPr lang="fr-FR" sz="2800" dirty="0" smtClean="0"/>
              <a:t>, </a:t>
            </a:r>
            <a:r>
              <a:rPr lang="fr-FR" sz="2800" dirty="0" err="1" smtClean="0"/>
              <a:t>которым</a:t>
            </a:r>
            <a:r>
              <a:rPr lang="fr-FR" sz="2800" dirty="0" smtClean="0"/>
              <a:t> </a:t>
            </a:r>
            <a:r>
              <a:rPr lang="fr-FR" sz="2800" dirty="0" err="1" smtClean="0"/>
              <a:t>передавалось</a:t>
            </a:r>
            <a:r>
              <a:rPr lang="fr-FR" sz="2800" dirty="0" smtClean="0"/>
              <a:t> </a:t>
            </a:r>
            <a:r>
              <a:rPr lang="fr-FR" sz="2800" dirty="0" err="1" smtClean="0"/>
              <a:t>данное</a:t>
            </a:r>
            <a:r>
              <a:rPr lang="fr-FR" sz="2800" dirty="0" smtClean="0"/>
              <a:t> </a:t>
            </a:r>
            <a:r>
              <a:rPr lang="fr-FR" sz="2800" dirty="0" err="1" smtClean="0"/>
              <a:t>сообщение</a:t>
            </a:r>
            <a:r>
              <a:rPr lang="en-GB" sz="2600" dirty="0" smtClean="0"/>
              <a:t>.</a:t>
            </a:r>
            <a:endParaRPr lang="en-GB" sz="2600"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3" name="Rectangle 3"/>
          <p:cNvSpPr>
            <a:spLocks noGrp="1" noChangeArrowheads="1"/>
          </p:cNvSpPr>
          <p:nvPr>
            <p:ph type="body" idx="1"/>
          </p:nvPr>
        </p:nvSpPr>
        <p:spPr>
          <a:xfrm>
            <a:off x="457200" y="1336675"/>
            <a:ext cx="8229600" cy="5260975"/>
          </a:xfrm>
        </p:spPr>
        <p:txBody>
          <a:bodyPr rtlCol="0">
            <a:normAutofit/>
          </a:bodyPr>
          <a:lstStyle/>
          <a:p>
            <a:pPr eaLnBrk="1" fontAlgn="auto" hangingPunct="1">
              <a:lnSpc>
                <a:spcPct val="80000"/>
              </a:lnSpc>
              <a:spcAft>
                <a:spcPts val="0"/>
              </a:spcAft>
              <a:buFont typeface="Arial"/>
              <a:buNone/>
              <a:defRPr/>
            </a:pPr>
            <a:r>
              <a:rPr lang="fr-FR" sz="2800" b="1" dirty="0" err="1" smtClean="0"/>
              <a:t>Распоряжение</a:t>
            </a:r>
            <a:r>
              <a:rPr lang="fr-FR" sz="2800" b="1" dirty="0" smtClean="0"/>
              <a:t> о </a:t>
            </a:r>
            <a:r>
              <a:rPr lang="fr-FR" sz="2800" b="1" dirty="0" err="1" smtClean="0"/>
              <a:t>предъявлении</a:t>
            </a:r>
            <a:endParaRPr lang="en-GB" sz="2400" dirty="0" smtClean="0">
              <a:latin typeface="+mj-lt"/>
            </a:endParaRPr>
          </a:p>
          <a:p>
            <a:pPr eaLnBrk="1" fontAlgn="auto" hangingPunct="1">
              <a:lnSpc>
                <a:spcPct val="80000"/>
              </a:lnSpc>
              <a:spcAft>
                <a:spcPts val="0"/>
              </a:spcAft>
              <a:buFont typeface="Arial"/>
              <a:buChar char="•"/>
              <a:defRPr/>
            </a:pPr>
            <a:r>
              <a:rPr lang="ru-RU" sz="2400" dirty="0" smtClean="0"/>
              <a:t>Также весьма новаторское</a:t>
            </a:r>
            <a:endParaRPr lang="en-GB" sz="2400" dirty="0" smtClean="0"/>
          </a:p>
          <a:p>
            <a:pPr eaLnBrk="1" fontAlgn="auto" hangingPunct="1">
              <a:lnSpc>
                <a:spcPct val="80000"/>
              </a:lnSpc>
              <a:spcAft>
                <a:spcPts val="0"/>
              </a:spcAft>
              <a:defRPr/>
            </a:pPr>
            <a:r>
              <a:rPr lang="ru-RU" sz="2400" dirty="0" smtClean="0"/>
              <a:t>Дает правоохранительным органам право на распоряжения о предъявлении</a:t>
            </a:r>
            <a:endParaRPr lang="en-GB" sz="2400" dirty="0" smtClean="0"/>
          </a:p>
          <a:p>
            <a:pPr eaLnBrk="1" fontAlgn="auto" hangingPunct="1">
              <a:lnSpc>
                <a:spcPct val="80000"/>
              </a:lnSpc>
              <a:spcAft>
                <a:spcPts val="0"/>
              </a:spcAft>
              <a:defRPr/>
            </a:pPr>
            <a:r>
              <a:rPr lang="ru-RU" sz="2400" dirty="0" smtClean="0"/>
              <a:t>Это распоряжение может быть предъявлено правоохранительными органами отдельным лицам и Интернет-провайдерам</a:t>
            </a:r>
            <a:endParaRPr lang="en-GB" sz="2400" dirty="0" smtClean="0"/>
          </a:p>
          <a:p>
            <a:pPr eaLnBrk="1" fontAlgn="auto" hangingPunct="1">
              <a:lnSpc>
                <a:spcPct val="80000"/>
              </a:lnSpc>
              <a:spcAft>
                <a:spcPts val="0"/>
              </a:spcAft>
              <a:defRPr/>
            </a:pPr>
            <a:r>
              <a:rPr lang="ru-RU" sz="2400" dirty="0" smtClean="0"/>
              <a:t>Распоряжение о предъявлении</a:t>
            </a:r>
            <a:endParaRPr lang="en-GB" sz="2400" dirty="0" smtClean="0"/>
          </a:p>
          <a:p>
            <a:pPr lvl="1" eaLnBrk="1" fontAlgn="auto" hangingPunct="1">
              <a:lnSpc>
                <a:spcPct val="80000"/>
              </a:lnSpc>
              <a:spcAft>
                <a:spcPts val="0"/>
              </a:spcAft>
              <a:defRPr/>
            </a:pPr>
            <a:r>
              <a:rPr lang="ru-RU" sz="2400" dirty="0" smtClean="0"/>
              <a:t>данные хранятся в компьютерной системе под их ответственность</a:t>
            </a:r>
            <a:endParaRPr lang="en-GB" sz="2400" dirty="0" smtClean="0"/>
          </a:p>
          <a:p>
            <a:pPr lvl="1" eaLnBrk="1" fontAlgn="auto" hangingPunct="1">
              <a:lnSpc>
                <a:spcPct val="80000"/>
              </a:lnSpc>
              <a:spcAft>
                <a:spcPts val="0"/>
              </a:spcAft>
              <a:defRPr/>
            </a:pPr>
            <a:r>
              <a:rPr lang="ru-RU" sz="2400" dirty="0" smtClean="0"/>
              <a:t>подписчик данных</a:t>
            </a:r>
            <a:endParaRPr lang="en-GB" sz="2400" dirty="0" smtClean="0"/>
          </a:p>
          <a:p>
            <a:pPr eaLnBrk="1" fontAlgn="auto" hangingPunct="1">
              <a:lnSpc>
                <a:spcPct val="80000"/>
              </a:lnSpc>
              <a:spcAft>
                <a:spcPts val="0"/>
              </a:spcAft>
              <a:defRPr/>
            </a:pPr>
            <a:r>
              <a:rPr lang="ru-RU" sz="2400" dirty="0" smtClean="0"/>
              <a:t>Распоряжение о предъявлении должно указывать на характер и объем требуемых данных</a:t>
            </a:r>
            <a:endParaRPr lang="en-GB" sz="2400" dirty="0" smtClean="0"/>
          </a:p>
          <a:p>
            <a:pPr lvl="1" eaLnBrk="1" fontAlgn="auto" hangingPunct="1">
              <a:lnSpc>
                <a:spcPct val="80000"/>
              </a:lnSpc>
              <a:spcAft>
                <a:spcPts val="0"/>
              </a:spcAft>
              <a:defRPr/>
            </a:pPr>
            <a:r>
              <a:rPr lang="ru-RU" sz="2400" dirty="0" smtClean="0"/>
              <a:t>необходимо предварительно определять данные, требуемые на основании расследования</a:t>
            </a:r>
            <a:endParaRPr lang="en-GB" sz="2400" dirty="0">
              <a:latin typeface="+mj-lt"/>
            </a:endParaRPr>
          </a:p>
        </p:txBody>
      </p:sp>
      <p:sp>
        <p:nvSpPr>
          <p:cNvPr id="3" name="Rectangle 2"/>
          <p:cNvSpPr>
            <a:spLocks noGrp="1" noChangeArrowheads="1"/>
          </p:cNvSpPr>
          <p:nvPr>
            <p:ph type="title"/>
          </p:nvPr>
        </p:nvSpPr>
        <p:spPr>
          <a:xfrm>
            <a:off x="457200" y="274638"/>
            <a:ext cx="8229600" cy="928687"/>
          </a:xfrm>
        </p:spPr>
        <p:txBody>
          <a:bodyPr rtlCol="0">
            <a:normAutofit/>
          </a:bodyPr>
          <a:lstStyle/>
          <a:p>
            <a:pPr eaLnBrk="1" fontAlgn="auto" hangingPunct="1">
              <a:spcAft>
                <a:spcPts val="0"/>
              </a:spcAft>
              <a:defRPr/>
            </a:pPr>
            <a:r>
              <a:rPr lang="ru-RU" b="1" dirty="0" smtClean="0">
                <a:effectLst>
                  <a:outerShdw blurRad="38100" dist="38100" dir="2700000" algn="tl">
                    <a:srgbClr val="C0C0C0"/>
                  </a:outerShdw>
                </a:effectLst>
              </a:rPr>
              <a:t>Статья </a:t>
            </a:r>
            <a:r>
              <a:rPr lang="en-GB" b="1" dirty="0" smtClean="0">
                <a:effectLst>
                  <a:outerShdw blurRad="38100" dist="38100" dir="2700000" algn="tl">
                    <a:srgbClr val="C0C0C0"/>
                  </a:outerShdw>
                </a:effectLst>
              </a:rPr>
              <a:t>18</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2"/>
          <p:cNvGrpSpPr>
            <a:grpSpLocks noChangeAspect="1"/>
          </p:cNvGrpSpPr>
          <p:nvPr/>
        </p:nvGrpSpPr>
        <p:grpSpPr bwMode="auto">
          <a:xfrm>
            <a:off x="2828925" y="457200"/>
            <a:ext cx="3673475" cy="5976938"/>
            <a:chOff x="1338" y="255"/>
            <a:chExt cx="3192" cy="3900"/>
          </a:xfrm>
        </p:grpSpPr>
        <p:sp>
          <p:nvSpPr>
            <p:cNvPr id="8197"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fr-FR"/>
            </a:p>
          </p:txBody>
        </p:sp>
        <p:sp>
          <p:nvSpPr>
            <p:cNvPr id="6" name="AutoShape 4"/>
            <p:cNvSpPr>
              <a:spLocks noChangeArrowheads="1"/>
            </p:cNvSpPr>
            <p:nvPr/>
          </p:nvSpPr>
          <p:spPr bwMode="auto">
            <a:xfrm>
              <a:off x="1338" y="526"/>
              <a:ext cx="3188" cy="3618"/>
            </a:xfrm>
            <a:prstGeom prst="roundRect">
              <a:avLst>
                <a:gd name="adj" fmla="val 2463"/>
              </a:avLst>
            </a:prstGeom>
            <a:solidFill>
              <a:schemeClr val="accent2">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8199"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altLang="ru-RU"/>
            </a:p>
          </p:txBody>
        </p:sp>
        <p:sp>
          <p:nvSpPr>
            <p:cNvPr id="8"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8201"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altLang="ru-RU"/>
            </a:p>
          </p:txBody>
        </p:sp>
        <p:sp>
          <p:nvSpPr>
            <p:cNvPr id="8202"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fr-FR"/>
            </a:p>
          </p:txBody>
        </p:sp>
        <p:sp>
          <p:nvSpPr>
            <p:cNvPr id="8203"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fr-FR"/>
            </a:p>
          </p:txBody>
        </p:sp>
        <p:sp>
          <p:nvSpPr>
            <p:cNvPr id="8204"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fr-FR"/>
            </a:p>
          </p:txBody>
        </p:sp>
        <p:sp>
          <p:nvSpPr>
            <p:cNvPr id="8205"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fr-FR"/>
            </a:p>
          </p:txBody>
        </p:sp>
        <p:sp>
          <p:nvSpPr>
            <p:cNvPr id="8206"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fr-FR"/>
            </a:p>
          </p:txBody>
        </p:sp>
        <p:sp>
          <p:nvSpPr>
            <p:cNvPr id="8207"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fr-FR"/>
            </a:p>
          </p:txBody>
        </p:sp>
        <p:sp>
          <p:nvSpPr>
            <p:cNvPr id="8208"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fr-FR"/>
            </a:p>
          </p:txBody>
        </p:sp>
        <p:sp>
          <p:nvSpPr>
            <p:cNvPr id="8209"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fr-FR"/>
            </a:p>
          </p:txBody>
        </p:sp>
        <p:sp>
          <p:nvSpPr>
            <p:cNvPr id="8210"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altLang="ru-RU"/>
            </a:p>
          </p:txBody>
        </p:sp>
        <p:sp>
          <p:nvSpPr>
            <p:cNvPr id="8211"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altLang="ru-RU"/>
            </a:p>
          </p:txBody>
        </p:sp>
        <p:sp>
          <p:nvSpPr>
            <p:cNvPr id="8212"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altLang="ru-RU"/>
            </a:p>
          </p:txBody>
        </p:sp>
        <p:sp>
          <p:nvSpPr>
            <p:cNvPr id="8213"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altLang="ru-RU"/>
            </a:p>
          </p:txBody>
        </p:sp>
        <p:sp>
          <p:nvSpPr>
            <p:cNvPr id="8214"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altLang="ru-RU"/>
            </a:p>
          </p:txBody>
        </p:sp>
        <p:sp>
          <p:nvSpPr>
            <p:cNvPr id="8215"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altLang="ru-RU"/>
            </a:p>
          </p:txBody>
        </p:sp>
        <p:sp>
          <p:nvSpPr>
            <p:cNvPr id="8216"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altLang="ru-RU"/>
            </a:p>
          </p:txBody>
        </p:sp>
        <p:sp>
          <p:nvSpPr>
            <p:cNvPr id="8217"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altLang="ru-RU"/>
            </a:p>
          </p:txBody>
        </p:sp>
        <p:sp>
          <p:nvSpPr>
            <p:cNvPr id="8218"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altLang="ru-RU"/>
            </a:p>
          </p:txBody>
        </p:sp>
        <p:sp>
          <p:nvSpPr>
            <p:cNvPr id="8219"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altLang="ru-RU"/>
            </a:p>
          </p:txBody>
        </p:sp>
        <p:sp>
          <p:nvSpPr>
            <p:cNvPr id="8220"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altLang="ru-RU"/>
            </a:p>
          </p:txBody>
        </p:sp>
        <p:sp>
          <p:nvSpPr>
            <p:cNvPr id="8221"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altLang="ru-RU"/>
            </a:p>
          </p:txBody>
        </p:sp>
        <p:sp>
          <p:nvSpPr>
            <p:cNvPr id="8222"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altLang="ru-RU"/>
            </a:p>
          </p:txBody>
        </p:sp>
        <p:sp>
          <p:nvSpPr>
            <p:cNvPr id="8223"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altLang="ru-RU"/>
            </a:p>
          </p:txBody>
        </p:sp>
        <p:sp>
          <p:nvSpPr>
            <p:cNvPr id="8224"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altLang="ru-RU"/>
            </a:p>
          </p:txBody>
        </p:sp>
        <p:sp>
          <p:nvSpPr>
            <p:cNvPr id="8225"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altLang="ru-RU"/>
            </a:p>
          </p:txBody>
        </p:sp>
        <p:sp>
          <p:nvSpPr>
            <p:cNvPr id="8226"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fr-FR"/>
            </a:p>
          </p:txBody>
        </p:sp>
        <p:sp>
          <p:nvSpPr>
            <p:cNvPr id="8227"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altLang="ru-RU"/>
            </a:p>
          </p:txBody>
        </p:sp>
        <p:sp>
          <p:nvSpPr>
            <p:cNvPr id="8228"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fr-FR"/>
            </a:p>
          </p:txBody>
        </p:sp>
        <p:sp>
          <p:nvSpPr>
            <p:cNvPr id="8229"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8230"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altLang="ru-RU"/>
            </a:p>
          </p:txBody>
        </p:sp>
        <p:sp>
          <p:nvSpPr>
            <p:cNvPr id="8231"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altLang="ru-RU"/>
            </a:p>
          </p:txBody>
        </p:sp>
        <p:sp>
          <p:nvSpPr>
            <p:cNvPr id="8232"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altLang="ru-RU"/>
            </a:p>
          </p:txBody>
        </p:sp>
        <p:sp>
          <p:nvSpPr>
            <p:cNvPr id="8233"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altLang="ru-RU"/>
            </a:p>
          </p:txBody>
        </p:sp>
        <p:sp>
          <p:nvSpPr>
            <p:cNvPr id="8234"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altLang="ru-RU"/>
            </a:p>
          </p:txBody>
        </p:sp>
        <p:sp>
          <p:nvSpPr>
            <p:cNvPr id="8235"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8236"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altLang="ru-RU"/>
            </a:p>
          </p:txBody>
        </p:sp>
        <p:sp>
          <p:nvSpPr>
            <p:cNvPr id="8237"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altLang="ru-RU"/>
            </a:p>
          </p:txBody>
        </p:sp>
        <p:sp>
          <p:nvSpPr>
            <p:cNvPr id="8238"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altLang="ru-RU"/>
            </a:p>
          </p:txBody>
        </p:sp>
        <p:sp>
          <p:nvSpPr>
            <p:cNvPr id="8239"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altLang="ru-RU"/>
            </a:p>
          </p:txBody>
        </p:sp>
        <p:sp>
          <p:nvSpPr>
            <p:cNvPr id="8240"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altLang="ru-RU"/>
            </a:p>
          </p:txBody>
        </p:sp>
      </p:grpSp>
      <p:sp>
        <p:nvSpPr>
          <p:cNvPr id="8195" name="TextBox 48"/>
          <p:cNvSpPr txBox="1">
            <a:spLocks noChangeArrowheads="1"/>
          </p:cNvSpPr>
          <p:nvPr/>
        </p:nvSpPr>
        <p:spPr bwMode="auto">
          <a:xfrm>
            <a:off x="3144838" y="3146425"/>
            <a:ext cx="3068637" cy="584200"/>
          </a:xfrm>
          <a:prstGeom prst="rect">
            <a:avLst/>
          </a:prstGeom>
          <a:noFill/>
          <a:ln w="9525">
            <a:noFill/>
            <a:miter lim="800000"/>
            <a:headEnd/>
            <a:tailEnd/>
          </a:ln>
        </p:spPr>
        <p:txBody>
          <a:bodyPr>
            <a:spAutoFit/>
          </a:bodyPr>
          <a:lstStyle/>
          <a:p>
            <a:pPr algn="ctr"/>
            <a:r>
              <a:rPr lang="ru-RU" altLang="ru-RU" sz="3200" b="1"/>
              <a:t>ОПРЕДЕЛЕНИЕ</a:t>
            </a:r>
            <a:endParaRPr lang="en-US" altLang="ru-RU" sz="3200" b="1"/>
          </a:p>
        </p:txBody>
      </p:sp>
      <p:sp>
        <p:nvSpPr>
          <p:cNvPr id="50" name="Slide Number Placeholder 49"/>
          <p:cNvSpPr>
            <a:spLocks noGrp="1"/>
          </p:cNvSpPr>
          <p:nvPr>
            <p:ph type="sldNum" sz="quarter" idx="12"/>
          </p:nvPr>
        </p:nvSpPr>
        <p:spPr/>
        <p:txBody>
          <a:bodyPr/>
          <a:lstStyle/>
          <a:p>
            <a:pPr>
              <a:defRPr/>
            </a:pPr>
            <a:fld id="{13865395-3054-4BA2-BD73-B2CBD2A5F06D}" type="slidenum">
              <a:rPr lang="en-US"/>
              <a:pPr>
                <a:defRPr/>
              </a:pPr>
              <a:t>7</a:t>
            </a:fld>
            <a:endParaRPr 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457200" y="274638"/>
            <a:ext cx="8229600" cy="962025"/>
          </a:xfrm>
        </p:spPr>
        <p:txBody>
          <a:bodyPr rtlCol="0">
            <a:normAutofit fontScale="90000"/>
          </a:bodyPr>
          <a:lstStyle/>
          <a:p>
            <a:pPr eaLnBrk="1" fontAlgn="auto" hangingPunct="1">
              <a:spcAft>
                <a:spcPts val="0"/>
              </a:spcAft>
              <a:defRPr/>
            </a:pPr>
            <a:r>
              <a:rPr lang="ru-RU" b="1" dirty="0" smtClean="0">
                <a:effectLst>
                  <a:outerShdw blurRad="38100" dist="38100" dir="2700000" algn="tl">
                    <a:srgbClr val="C0C0C0"/>
                  </a:outerShdw>
                </a:effectLst>
              </a:rPr>
              <a:t>Статья</a:t>
            </a:r>
            <a:r>
              <a:rPr lang="en-GB" b="1" dirty="0" smtClean="0">
                <a:effectLst>
                  <a:outerShdw blurRad="38100" dist="38100" dir="2700000" algn="tl">
                    <a:srgbClr val="C0C0C0"/>
                  </a:outerShdw>
                </a:effectLst>
              </a:rPr>
              <a:t> 18 - </a:t>
            </a:r>
            <a:r>
              <a:rPr lang="ru-RU" b="1" dirty="0" smtClean="0"/>
              <a:t>Распоряжение о предъявлении</a:t>
            </a:r>
            <a:endParaRPr lang="en-GB" b="1" dirty="0">
              <a:effectLst>
                <a:outerShdw blurRad="38100" dist="38100" dir="2700000" algn="tl">
                  <a:srgbClr val="C0C0C0"/>
                </a:outerShdw>
              </a:effectLst>
            </a:endParaRPr>
          </a:p>
        </p:txBody>
      </p:sp>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eaLnBrk="1" fontAlgn="auto" hangingPunct="1">
              <a:lnSpc>
                <a:spcPct val="80000"/>
              </a:lnSpc>
              <a:spcAft>
                <a:spcPts val="0"/>
              </a:spcAft>
              <a:buFont typeface="Arial"/>
              <a:buNone/>
              <a:defRPr/>
            </a:pPr>
            <a:r>
              <a:rPr lang="en-GB" sz="2800" dirty="0" smtClean="0"/>
              <a:t>1	</a:t>
            </a:r>
            <a:r>
              <a:rPr lang="ru-RU" sz="2800" dirty="0" smtClean="0"/>
              <a:t> Каждая Сторона принимает законодательные и иные меры, необходимые для того, чтобы предоставить ее компетентным органам полномочия </a:t>
            </a:r>
            <a:r>
              <a:rPr lang="ru-RU" sz="2800" b="1" dirty="0" smtClean="0"/>
              <a:t>отдавать</a:t>
            </a:r>
            <a:r>
              <a:rPr lang="ru-RU" sz="2800" dirty="0" smtClean="0"/>
              <a:t> </a:t>
            </a:r>
            <a:r>
              <a:rPr lang="ru-RU" sz="2800" b="1" dirty="0" smtClean="0"/>
              <a:t>распоряжения</a:t>
            </a:r>
            <a:r>
              <a:rPr lang="en-GB" sz="2800" dirty="0" smtClean="0"/>
              <a:t>:</a:t>
            </a:r>
          </a:p>
          <a:p>
            <a:pPr eaLnBrk="1" fontAlgn="auto" hangingPunct="1">
              <a:lnSpc>
                <a:spcPct val="80000"/>
              </a:lnSpc>
              <a:spcAft>
                <a:spcPts val="0"/>
              </a:spcAft>
              <a:buFont typeface="Arial"/>
              <a:buNone/>
              <a:defRPr/>
            </a:pPr>
            <a:r>
              <a:rPr lang="en-GB" sz="2800" dirty="0" smtClean="0"/>
              <a:t>a)	</a:t>
            </a:r>
            <a:r>
              <a:rPr lang="ru-RU" sz="2800" dirty="0" smtClean="0"/>
              <a:t> </a:t>
            </a:r>
            <a:r>
              <a:rPr lang="ru-RU" sz="2800" b="1" dirty="0" smtClean="0"/>
              <a:t>лицу</a:t>
            </a:r>
            <a:r>
              <a:rPr lang="ru-RU" sz="2800" dirty="0" smtClean="0"/>
              <a:t> на ее территории - </a:t>
            </a:r>
            <a:r>
              <a:rPr lang="ru-RU" sz="2800" b="1" dirty="0" smtClean="0"/>
              <a:t>о предъявлении конкретных компьютерных данных, находящихся во владении или под контролем</a:t>
            </a:r>
            <a:r>
              <a:rPr lang="ru-RU" sz="2800" dirty="0" smtClean="0"/>
              <a:t> этого лица, которые хранятся в компьютерной системе или на том или ином носителе компьютерных данных</a:t>
            </a:r>
            <a:r>
              <a:rPr lang="en-GB" sz="2800" dirty="0" smtClean="0"/>
              <a:t>; </a:t>
            </a:r>
            <a:r>
              <a:rPr lang="ru-RU" sz="2800" dirty="0" smtClean="0"/>
              <a:t>и</a:t>
            </a:r>
            <a:endParaRPr lang="en-GB" sz="2800" dirty="0" smtClean="0"/>
          </a:p>
          <a:p>
            <a:pPr eaLnBrk="1" fontAlgn="auto" hangingPunct="1">
              <a:lnSpc>
                <a:spcPct val="80000"/>
              </a:lnSpc>
              <a:spcAft>
                <a:spcPts val="0"/>
              </a:spcAft>
              <a:buFont typeface="Arial"/>
              <a:buNone/>
              <a:defRPr/>
            </a:pPr>
            <a:r>
              <a:rPr lang="en-GB" sz="2800" dirty="0" smtClean="0"/>
              <a:t>b)	</a:t>
            </a:r>
            <a:r>
              <a:rPr lang="ru-RU" sz="2800" dirty="0" smtClean="0"/>
              <a:t> </a:t>
            </a:r>
            <a:r>
              <a:rPr lang="ru-RU" sz="2800" b="1" dirty="0" smtClean="0"/>
              <a:t>поставщику услуг, предлагающему свои услуги на ее территории, - о предъявлении</a:t>
            </a:r>
            <a:r>
              <a:rPr lang="ru-RU" sz="2800" dirty="0" smtClean="0"/>
              <a:t> находящихся во владении или под контролем этого поставщика услуг </a:t>
            </a:r>
            <a:r>
              <a:rPr lang="ru-RU" sz="2800" b="1" dirty="0" smtClean="0"/>
              <a:t>сведений </a:t>
            </a:r>
            <a:r>
              <a:rPr lang="ru-RU" sz="2800" dirty="0" smtClean="0"/>
              <a:t>о его абонентах</a:t>
            </a:r>
            <a:r>
              <a:rPr lang="en-GB" sz="2800" dirty="0" smtClean="0"/>
              <a:t>.</a:t>
            </a:r>
            <a:endParaRPr lang="en-GB" sz="2800"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457200" y="274638"/>
            <a:ext cx="8229600" cy="973137"/>
          </a:xfrm>
        </p:spPr>
        <p:txBody>
          <a:bodyPr rtlCol="0">
            <a:normAutofit fontScale="90000"/>
          </a:bodyPr>
          <a:lstStyle/>
          <a:p>
            <a:pPr eaLnBrk="1" fontAlgn="auto" hangingPunct="1">
              <a:spcAft>
                <a:spcPts val="0"/>
              </a:spcAft>
              <a:defRPr/>
            </a:pPr>
            <a:r>
              <a:rPr lang="ru-RU" b="1" dirty="0" smtClean="0">
                <a:effectLst>
                  <a:outerShdw blurRad="38100" dist="38100" dir="2700000" algn="tl">
                    <a:srgbClr val="C0C0C0"/>
                  </a:outerShdw>
                </a:effectLst>
              </a:rPr>
              <a:t>Статья</a:t>
            </a:r>
            <a:r>
              <a:rPr lang="en-GB" b="1" dirty="0" smtClean="0">
                <a:effectLst>
                  <a:outerShdw blurRad="38100" dist="38100" dir="2700000" algn="tl">
                    <a:srgbClr val="C0C0C0"/>
                  </a:outerShdw>
                </a:effectLst>
              </a:rPr>
              <a:t> 18 - </a:t>
            </a:r>
            <a:r>
              <a:rPr lang="ru-RU" b="1" dirty="0" smtClean="0"/>
              <a:t>Распоряжение о предъявлении</a:t>
            </a:r>
            <a:endParaRPr lang="en-GB" b="1" dirty="0">
              <a:effectLst>
                <a:outerShdw blurRad="38100" dist="38100" dir="2700000" algn="tl">
                  <a:srgbClr val="C0C0C0"/>
                </a:outerShdw>
              </a:effectLst>
            </a:endParaRPr>
          </a:p>
        </p:txBody>
      </p:sp>
      <p:sp>
        <p:nvSpPr>
          <p:cNvPr id="73731" name="Rectangle 3"/>
          <p:cNvSpPr>
            <a:spLocks noGrp="1" noChangeArrowheads="1"/>
          </p:cNvSpPr>
          <p:nvPr>
            <p:ph type="body" idx="1"/>
          </p:nvPr>
        </p:nvSpPr>
        <p:spPr/>
        <p:txBody>
          <a:bodyPr/>
          <a:lstStyle/>
          <a:p>
            <a:pPr marL="457200" indent="-457200" eaLnBrk="1" hangingPunct="1">
              <a:lnSpc>
                <a:spcPct val="80000"/>
              </a:lnSpc>
              <a:buFont typeface="Arial" charset="0"/>
              <a:buAutoNum type="arabicPlain" startAt="3"/>
            </a:pPr>
            <a:r>
              <a:rPr lang="ru-RU" sz="2000" b="1" dirty="0" smtClean="0"/>
              <a:t>Для целей настоящей Статьи термин "сведения об абонентах" означает любую имеющуюся у поставщика услуг информацию о его абонентах в форме компьютерных данных или любой другой форме</a:t>
            </a:r>
            <a:r>
              <a:rPr lang="ru-RU" sz="2000" dirty="0" smtClean="0"/>
              <a:t>, </a:t>
            </a:r>
            <a:r>
              <a:rPr lang="ru-RU" sz="2000" b="1" dirty="0" smtClean="0"/>
              <a:t>кроме данных о потоках</a:t>
            </a:r>
            <a:r>
              <a:rPr lang="ru-RU" sz="2000" dirty="0" smtClean="0"/>
              <a:t> или содержании информации, с помощью которой можно установить</a:t>
            </a:r>
            <a:r>
              <a:rPr lang="en-GB" sz="2000" dirty="0" smtClean="0"/>
              <a:t>:</a:t>
            </a:r>
          </a:p>
          <a:p>
            <a:pPr marL="457200" indent="-457200" eaLnBrk="1" hangingPunct="1">
              <a:lnSpc>
                <a:spcPct val="80000"/>
              </a:lnSpc>
              <a:buNone/>
            </a:pPr>
            <a:r>
              <a:rPr lang="en-GB" sz="2000" dirty="0" smtClean="0"/>
              <a:t>a)	</a:t>
            </a:r>
            <a:r>
              <a:rPr lang="ru-RU" sz="2000" dirty="0" smtClean="0"/>
              <a:t> </a:t>
            </a:r>
            <a:r>
              <a:rPr lang="ru-RU" sz="2000" b="1" dirty="0" smtClean="0"/>
              <a:t>вид используемой коммуникационной услуги</a:t>
            </a:r>
            <a:r>
              <a:rPr lang="ru-RU" sz="2000" dirty="0" smtClean="0"/>
              <a:t>, принятые с этой целью меры технического обеспечения и период оказания услуги</a:t>
            </a:r>
            <a:r>
              <a:rPr lang="en-GB" sz="2000" dirty="0" smtClean="0"/>
              <a:t>;</a:t>
            </a:r>
          </a:p>
          <a:p>
            <a:pPr marL="457200" indent="-457200" eaLnBrk="1" hangingPunct="1">
              <a:lnSpc>
                <a:spcPct val="80000"/>
              </a:lnSpc>
              <a:buNone/>
            </a:pPr>
            <a:r>
              <a:rPr lang="en-GB" sz="2000" dirty="0" smtClean="0"/>
              <a:t>b)	</a:t>
            </a:r>
            <a:r>
              <a:rPr lang="ru-RU" sz="2000" dirty="0" smtClean="0"/>
              <a:t> </a:t>
            </a:r>
            <a:r>
              <a:rPr lang="ru-RU" sz="2000" b="1" dirty="0" smtClean="0"/>
              <a:t>личность пользователя</a:t>
            </a:r>
            <a:r>
              <a:rPr lang="ru-RU" sz="2000" dirty="0" smtClean="0"/>
              <a:t>, его почтовый или географический адрес, номера телефона и других средств доступа, сведения о выставленных ему счетах и произведенных им платежах, имеющиеся в соглашении или договоре на обслуживание</a:t>
            </a:r>
            <a:r>
              <a:rPr lang="en-GB" sz="2000" dirty="0" smtClean="0"/>
              <a:t>;</a:t>
            </a:r>
          </a:p>
          <a:p>
            <a:pPr marL="457200" indent="-457200" eaLnBrk="1" hangingPunct="1">
              <a:lnSpc>
                <a:spcPct val="80000"/>
              </a:lnSpc>
              <a:buNone/>
            </a:pPr>
            <a:r>
              <a:rPr lang="en-GB" sz="2000" dirty="0" smtClean="0"/>
              <a:t>c)	</a:t>
            </a:r>
            <a:r>
              <a:rPr lang="ru-RU" sz="2000" dirty="0" smtClean="0"/>
              <a:t> </a:t>
            </a:r>
            <a:r>
              <a:rPr lang="ru-RU" sz="2000" b="1" dirty="0" smtClean="0"/>
              <a:t>любые другие сведения о месте установки коммуникационного оборудования</a:t>
            </a:r>
            <a:r>
              <a:rPr lang="ru-RU" sz="2000" dirty="0" smtClean="0"/>
              <a:t>, имеющиеся в соглашении или договоре на обслуживание</a:t>
            </a:r>
            <a:r>
              <a:rPr lang="en-GB" altLang="ru-RU" sz="2400" dirty="0" smtClean="0"/>
              <a:t>.</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7" name="Rectangle 3"/>
          <p:cNvSpPr>
            <a:spLocks noGrp="1" noChangeArrowheads="1"/>
          </p:cNvSpPr>
          <p:nvPr>
            <p:ph type="body" idx="1"/>
          </p:nvPr>
        </p:nvSpPr>
        <p:spPr/>
        <p:txBody>
          <a:bodyPr rtlCol="0">
            <a:normAutofit/>
          </a:bodyPr>
          <a:lstStyle/>
          <a:p>
            <a:pPr eaLnBrk="1" fontAlgn="auto" hangingPunct="1">
              <a:lnSpc>
                <a:spcPct val="90000"/>
              </a:lnSpc>
              <a:spcAft>
                <a:spcPts val="0"/>
              </a:spcAft>
              <a:buFont typeface="Arial"/>
              <a:buNone/>
              <a:defRPr/>
            </a:pPr>
            <a:r>
              <a:rPr lang="ru-RU" b="1" dirty="0" smtClean="0"/>
              <a:t>Обыск и выемка</a:t>
            </a:r>
            <a:endParaRPr lang="en-GB" b="1" dirty="0" smtClean="0"/>
          </a:p>
          <a:p>
            <a:pPr eaLnBrk="1" fontAlgn="auto" hangingPunct="1">
              <a:lnSpc>
                <a:spcPct val="90000"/>
              </a:lnSpc>
              <a:spcAft>
                <a:spcPts val="0"/>
              </a:spcAft>
              <a:defRPr/>
            </a:pPr>
            <a:r>
              <a:rPr lang="ru-RU" dirty="0" smtClean="0"/>
              <a:t>Конкретные нормы обыска и выемки в отношении компьютеров</a:t>
            </a:r>
            <a:endParaRPr lang="en-GB" dirty="0" smtClean="0"/>
          </a:p>
          <a:p>
            <a:pPr eaLnBrk="1" fontAlgn="auto" hangingPunct="1">
              <a:lnSpc>
                <a:spcPct val="90000"/>
              </a:lnSpc>
              <a:spcAft>
                <a:spcPts val="0"/>
              </a:spcAft>
              <a:defRPr/>
            </a:pPr>
            <a:r>
              <a:rPr lang="ru-RU" dirty="0" smtClean="0"/>
              <a:t>Статья 19, пункт 2</a:t>
            </a:r>
            <a:endParaRPr lang="en-GB" dirty="0" smtClean="0"/>
          </a:p>
          <a:p>
            <a:pPr lvl="1" eaLnBrk="1" fontAlgn="auto" hangingPunct="1">
              <a:lnSpc>
                <a:spcPct val="90000"/>
              </a:lnSpc>
              <a:spcAft>
                <a:spcPts val="0"/>
              </a:spcAft>
              <a:defRPr/>
            </a:pPr>
            <a:r>
              <a:rPr lang="ru-RU" sz="3000" dirty="0" smtClean="0"/>
              <a:t>Рамки обыска, когда во время обыска компьютерной системы следственные органы приходят к выводу, что существует необходимость распространить обыск на другую компьютерную систему</a:t>
            </a:r>
            <a:endParaRPr lang="en-GB" sz="3000" dirty="0">
              <a:latin typeface="+mj-lt"/>
            </a:endParaRPr>
          </a:p>
        </p:txBody>
      </p:sp>
      <p:sp>
        <p:nvSpPr>
          <p:cNvPr id="3" name="Rectangle 2"/>
          <p:cNvSpPr>
            <a:spLocks noGrp="1" noChangeArrowheads="1"/>
          </p:cNvSpPr>
          <p:nvPr>
            <p:ph type="title"/>
          </p:nvPr>
        </p:nvSpPr>
        <p:spPr>
          <a:xfrm>
            <a:off x="457200" y="274638"/>
            <a:ext cx="8229600" cy="928687"/>
          </a:xfrm>
        </p:spPr>
        <p:txBody>
          <a:bodyPr rtlCol="0">
            <a:normAutofit/>
          </a:bodyPr>
          <a:lstStyle/>
          <a:p>
            <a:pPr eaLnBrk="1" fontAlgn="auto" hangingPunct="1">
              <a:spcAft>
                <a:spcPts val="0"/>
              </a:spcAft>
              <a:defRPr/>
            </a:pPr>
            <a:r>
              <a:rPr lang="ru-RU" b="1" dirty="0" smtClean="0">
                <a:effectLst>
                  <a:outerShdw blurRad="38100" dist="38100" dir="2700000" algn="tl">
                    <a:srgbClr val="C0C0C0"/>
                  </a:outerShdw>
                </a:effectLst>
              </a:rPr>
              <a:t>Статья </a:t>
            </a:r>
            <a:r>
              <a:rPr lang="en-GB" b="1" dirty="0" smtClean="0">
                <a:effectLst>
                  <a:outerShdw blurRad="38100" dist="38100" dir="2700000" algn="tl">
                    <a:srgbClr val="C0C0C0"/>
                  </a:outerShdw>
                </a:effectLst>
              </a:rPr>
              <a:t>19</a:t>
            </a:r>
            <a:endParaRPr lang="en-GB"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5" name="Rectangle 3"/>
          <p:cNvSpPr>
            <a:spLocks noGrp="1" noChangeArrowheads="1"/>
          </p:cNvSpPr>
          <p:nvPr>
            <p:ph type="body" idx="1"/>
          </p:nvPr>
        </p:nvSpPr>
        <p:spPr>
          <a:xfrm>
            <a:off x="457200" y="1417638"/>
            <a:ext cx="8229600" cy="5110162"/>
          </a:xfrm>
        </p:spPr>
        <p:txBody>
          <a:bodyPr rtlCol="0">
            <a:normAutofit/>
          </a:bodyPr>
          <a:lstStyle/>
          <a:p>
            <a:pPr eaLnBrk="1" fontAlgn="auto" hangingPunct="1">
              <a:spcAft>
                <a:spcPts val="0"/>
              </a:spcAft>
              <a:buFontTx/>
              <a:buNone/>
              <a:defRPr/>
            </a:pPr>
            <a:r>
              <a:rPr lang="ru-RU" sz="3000" b="1" u="sng" dirty="0" smtClean="0"/>
              <a:t>Выемка</a:t>
            </a:r>
            <a:endParaRPr lang="en-GB" sz="3000" b="1" u="sng" dirty="0" smtClean="0"/>
          </a:p>
          <a:p>
            <a:pPr eaLnBrk="1" fontAlgn="auto" hangingPunct="1">
              <a:spcAft>
                <a:spcPts val="0"/>
              </a:spcAft>
              <a:defRPr/>
            </a:pPr>
            <a:r>
              <a:rPr lang="ru-RU" sz="3000" dirty="0" smtClean="0"/>
              <a:t>Физическая выемка</a:t>
            </a:r>
            <a:endParaRPr lang="en-GB" sz="3000" dirty="0" smtClean="0"/>
          </a:p>
          <a:p>
            <a:pPr eaLnBrk="1" fontAlgn="auto" hangingPunct="1">
              <a:spcAft>
                <a:spcPts val="0"/>
              </a:spcAft>
              <a:defRPr/>
            </a:pPr>
            <a:r>
              <a:rPr lang="ru-RU" sz="3000" dirty="0" smtClean="0"/>
              <a:t>Выемка простым копированием данных</a:t>
            </a:r>
            <a:endParaRPr lang="en-GB" sz="3000" dirty="0" smtClean="0"/>
          </a:p>
          <a:p>
            <a:pPr eaLnBrk="1" fontAlgn="auto" hangingPunct="1">
              <a:spcAft>
                <a:spcPts val="0"/>
              </a:spcAft>
              <a:defRPr/>
            </a:pPr>
            <a:r>
              <a:rPr lang="ru-RU" sz="3000" dirty="0" smtClean="0"/>
              <a:t>Выемка как сохранение целостности этих данных, сохранение данных на компьютерах, где они находятся</a:t>
            </a:r>
            <a:endParaRPr lang="en-GB" sz="3000" dirty="0" smtClean="0"/>
          </a:p>
          <a:p>
            <a:pPr eaLnBrk="1" fontAlgn="auto" hangingPunct="1">
              <a:spcAft>
                <a:spcPts val="0"/>
              </a:spcAft>
              <a:defRPr/>
            </a:pPr>
            <a:r>
              <a:rPr lang="ru-RU" sz="3000" dirty="0" smtClean="0"/>
              <a:t>Выемка путем обеспечения невозможности доступа к данным или даже изъятие конкретных данных с определенного компьютера или компьютерной системы</a:t>
            </a:r>
            <a:endParaRPr lang="en-GB" sz="3000" dirty="0" smtClean="0"/>
          </a:p>
          <a:p>
            <a:pPr eaLnBrk="1" fontAlgn="auto" hangingPunct="1">
              <a:spcAft>
                <a:spcPts val="0"/>
              </a:spcAft>
              <a:buFontTx/>
              <a:buNone/>
              <a:defRPr/>
            </a:pPr>
            <a:endParaRPr lang="en-GB" sz="3000" dirty="0">
              <a:latin typeface="+mj-lt"/>
            </a:endParaRPr>
          </a:p>
        </p:txBody>
      </p:sp>
      <p:sp>
        <p:nvSpPr>
          <p:cNvPr id="4" name="Rectangle 2"/>
          <p:cNvSpPr>
            <a:spLocks noGrp="1" noChangeArrowheads="1"/>
          </p:cNvSpPr>
          <p:nvPr>
            <p:ph type="title"/>
          </p:nvPr>
        </p:nvSpPr>
        <p:spPr/>
        <p:txBody>
          <a:bodyPr rtlCol="0">
            <a:normAutofit/>
          </a:bodyPr>
          <a:lstStyle/>
          <a:p>
            <a:pPr eaLnBrk="1" fontAlgn="auto" hangingPunct="1">
              <a:spcAft>
                <a:spcPts val="0"/>
              </a:spcAft>
              <a:defRPr/>
            </a:pPr>
            <a:r>
              <a:rPr lang="ru-RU" b="1" dirty="0" smtClean="0">
                <a:effectLst>
                  <a:outerShdw blurRad="38100" dist="38100" dir="2700000" algn="tl">
                    <a:srgbClr val="C0C0C0"/>
                  </a:outerShdw>
                </a:effectLst>
              </a:rPr>
              <a:t>Статья </a:t>
            </a:r>
            <a:r>
              <a:rPr lang="en-GB" b="1" dirty="0" smtClean="0">
                <a:effectLst>
                  <a:outerShdw blurRad="38100" dist="38100" dir="2700000" algn="tl">
                    <a:srgbClr val="C0C0C0"/>
                  </a:outerShdw>
                </a:effectLst>
              </a:rPr>
              <a:t>19</a:t>
            </a:r>
            <a:endParaRPr lang="en-GB"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ru-RU" sz="3400" b="1" dirty="0" smtClean="0"/>
              <a:t>Статья </a:t>
            </a:r>
            <a:r>
              <a:rPr lang="en-GB" sz="3400" b="1" dirty="0" smtClean="0"/>
              <a:t>19</a:t>
            </a:r>
            <a:br>
              <a:rPr lang="en-GB" sz="3400" b="1" dirty="0" smtClean="0"/>
            </a:br>
            <a:r>
              <a:rPr lang="ru-RU" sz="3600" b="1" dirty="0" smtClean="0"/>
              <a:t> Обыск и выемка хранимых компьютерных данных</a:t>
            </a:r>
            <a:endParaRPr lang="en-GB" sz="3400" dirty="0"/>
          </a:p>
        </p:txBody>
      </p:sp>
      <p:sp>
        <p:nvSpPr>
          <p:cNvPr id="118787" name="Rectangle 3"/>
          <p:cNvSpPr>
            <a:spLocks noGrp="1" noChangeArrowheads="1"/>
          </p:cNvSpPr>
          <p:nvPr>
            <p:ph type="body" idx="1"/>
          </p:nvPr>
        </p:nvSpPr>
        <p:spPr>
          <a:xfrm>
            <a:off x="457200" y="1347788"/>
            <a:ext cx="8229600" cy="4857750"/>
          </a:xfrm>
        </p:spPr>
        <p:txBody>
          <a:bodyPr rtlCol="0">
            <a:normAutofit/>
          </a:bodyPr>
          <a:lstStyle/>
          <a:p>
            <a:pPr marL="457200" indent="-457200" eaLnBrk="1" fontAlgn="auto" hangingPunct="1">
              <a:lnSpc>
                <a:spcPct val="80000"/>
              </a:lnSpc>
              <a:spcAft>
                <a:spcPts val="0"/>
              </a:spcAft>
              <a:buFont typeface="Arial"/>
              <a:buAutoNum type="arabicPlain"/>
              <a:defRPr/>
            </a:pPr>
            <a:r>
              <a:rPr lang="ru-RU" sz="2800" dirty="0" smtClean="0"/>
              <a:t>Каждая Сторона принимает законодательные и иные меры, которые могут потребоваться </a:t>
            </a:r>
            <a:r>
              <a:rPr lang="ru-RU" sz="2800" b="1" dirty="0" smtClean="0"/>
              <a:t>для предоставления ее компетентным </a:t>
            </a:r>
            <a:r>
              <a:rPr lang="fr-FR" sz="2800" b="1" dirty="0" smtClean="0"/>
              <a:t>o</a:t>
            </a:r>
            <a:r>
              <a:rPr lang="ru-RU" sz="2800" b="1" dirty="0" smtClean="0"/>
              <a:t>рганам полномочий на обыск или иной аналогичный доступ к</a:t>
            </a:r>
            <a:r>
              <a:rPr lang="en-GB" sz="3600" dirty="0" smtClean="0"/>
              <a:t>: </a:t>
            </a:r>
          </a:p>
          <a:p>
            <a:pPr marL="457200" indent="-457200" eaLnBrk="1" fontAlgn="auto" hangingPunct="1">
              <a:lnSpc>
                <a:spcPct val="80000"/>
              </a:lnSpc>
              <a:spcAft>
                <a:spcPts val="0"/>
              </a:spcAft>
              <a:buFont typeface="Arial"/>
              <a:buAutoNum type="alphaLcParenR"/>
              <a:defRPr/>
            </a:pPr>
            <a:r>
              <a:rPr lang="ru-RU" sz="2800" b="1" dirty="0" smtClean="0"/>
              <a:t>компьютерным системам</a:t>
            </a:r>
            <a:r>
              <a:rPr lang="ru-RU" sz="2800" dirty="0" smtClean="0"/>
              <a:t> или их частям, а также хранящимся в них компьютерным данным</a:t>
            </a:r>
            <a:r>
              <a:rPr lang="en-GB" sz="3600" dirty="0" smtClean="0"/>
              <a:t>; </a:t>
            </a:r>
            <a:r>
              <a:rPr lang="ru-RU" sz="3600" dirty="0" smtClean="0"/>
              <a:t>и</a:t>
            </a:r>
            <a:endParaRPr lang="en-GB" sz="3600" dirty="0" smtClean="0"/>
          </a:p>
          <a:p>
            <a:pPr marL="457200" indent="-457200" eaLnBrk="1" fontAlgn="auto" hangingPunct="1">
              <a:lnSpc>
                <a:spcPct val="80000"/>
              </a:lnSpc>
              <a:spcAft>
                <a:spcPts val="0"/>
              </a:spcAft>
              <a:buFont typeface="Arial" charset="0"/>
              <a:buAutoNum type="alphaLcParenR"/>
              <a:defRPr/>
            </a:pPr>
            <a:r>
              <a:rPr lang="ru-RU" sz="2800" b="1" dirty="0" smtClean="0"/>
              <a:t>носителям компьютерных данных</a:t>
            </a:r>
            <a:r>
              <a:rPr lang="ru-RU" sz="2800" dirty="0" smtClean="0"/>
              <a:t>, на которых могут храниться искомые компьютерные данные, на ее территории</a:t>
            </a:r>
            <a:endParaRPr lang="en-GB" sz="3600" dirty="0" smtClean="0"/>
          </a:p>
          <a:p>
            <a:pPr marL="457200" indent="-457200" eaLnBrk="1" fontAlgn="auto" hangingPunct="1">
              <a:lnSpc>
                <a:spcPct val="80000"/>
              </a:lnSpc>
              <a:spcAft>
                <a:spcPts val="0"/>
              </a:spcAft>
              <a:buNone/>
              <a:defRPr/>
            </a:pPr>
            <a:endParaRPr lang="en-GB" sz="3000" dirty="0">
              <a:latin typeface="+mj-lt"/>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fontScale="77500" lnSpcReduction="20000"/>
          </a:bodyPr>
          <a:lstStyle/>
          <a:p>
            <a:pPr marL="712788" indent="-712788" eaLnBrk="1" fontAlgn="auto" hangingPunct="1">
              <a:spcAft>
                <a:spcPts val="0"/>
              </a:spcAft>
              <a:buFont typeface="Arial"/>
              <a:buNone/>
              <a:defRPr/>
            </a:pPr>
            <a:r>
              <a:rPr lang="en-GB" dirty="0" smtClean="0"/>
              <a:t>2 	</a:t>
            </a:r>
            <a:r>
              <a:rPr lang="ru-RU" dirty="0" smtClean="0"/>
              <a:t> Каждая Сторона принимает законодательные и иные меры, необходимые для обеспечения того, чтобы в случае, когда ее компетентные органы производят обыск или получают аналогичный доступ к определенной компьютерной системе или ее части в соответствии с положениями параграфа 1 «а» и </a:t>
            </a:r>
            <a:r>
              <a:rPr lang="ru-RU" b="1" dirty="0" smtClean="0"/>
              <a:t>имеют основания полагать, что искомые данные хранятся в другой компьютерной системе</a:t>
            </a:r>
            <a:r>
              <a:rPr lang="ru-RU" dirty="0" smtClean="0"/>
              <a:t> или ее части на территории этой Стороны, и </a:t>
            </a:r>
            <a:r>
              <a:rPr lang="ru-RU" b="1" dirty="0" smtClean="0"/>
              <a:t>когда такие данные на законном основании могут быть получены из первой системы</a:t>
            </a:r>
            <a:r>
              <a:rPr lang="ru-RU" dirty="0" smtClean="0"/>
              <a:t> или с ее помощью, такие органы имели возможность </a:t>
            </a:r>
            <a:r>
              <a:rPr lang="ru-RU" b="1" u="sng" dirty="0" smtClean="0"/>
              <a:t>оперативно распространить</a:t>
            </a:r>
            <a:r>
              <a:rPr lang="ru-RU" dirty="0" smtClean="0"/>
              <a:t> производимый обыск или иной аналогичный доступ на другую систему</a:t>
            </a:r>
            <a:r>
              <a:rPr lang="en-GB" dirty="0" smtClean="0"/>
              <a:t>.</a:t>
            </a:r>
          </a:p>
          <a:p>
            <a:pPr eaLnBrk="1" fontAlgn="auto" hangingPunct="1">
              <a:spcAft>
                <a:spcPts val="0"/>
              </a:spcAft>
              <a:buFont typeface="Arial"/>
              <a:buNone/>
              <a:defRPr/>
            </a:pPr>
            <a:endParaRPr lang="en-U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ru-RU" sz="3400" b="1" dirty="0" smtClean="0"/>
              <a:t>Статья </a:t>
            </a:r>
            <a:r>
              <a:rPr lang="en-GB" sz="3400" b="1" dirty="0" smtClean="0"/>
              <a:t>19</a:t>
            </a:r>
            <a:br>
              <a:rPr lang="en-GB" sz="3400" b="1" dirty="0" smtClean="0"/>
            </a:br>
            <a:r>
              <a:rPr lang="ru-RU" sz="3200" b="1" dirty="0" smtClean="0"/>
              <a:t> Обыск и выемка хранимых компьютерных данных</a:t>
            </a:r>
            <a:endParaRPr lang="en-GB" sz="34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38713"/>
          </a:xfrm>
        </p:spPr>
        <p:txBody>
          <a:bodyPr rtlCol="0">
            <a:normAutofit fontScale="47500" lnSpcReduction="20000"/>
          </a:bodyPr>
          <a:lstStyle/>
          <a:p>
            <a:pPr marL="514350" indent="-514350" eaLnBrk="1" fontAlgn="auto" hangingPunct="1">
              <a:lnSpc>
                <a:spcPts val="2700"/>
              </a:lnSpc>
              <a:spcAft>
                <a:spcPts val="0"/>
              </a:spcAft>
              <a:buFont typeface="Arial"/>
              <a:buAutoNum type="arabicPlain" startAt="3"/>
              <a:defRPr/>
            </a:pPr>
            <a:r>
              <a:rPr lang="ru-RU" dirty="0" smtClean="0"/>
              <a:t>Каждая Сторона принимает законодательные и иные меры, </a:t>
            </a:r>
            <a:r>
              <a:rPr lang="ru-RU" b="1" dirty="0" smtClean="0"/>
              <a:t>необходимые для предоставления ее компетентным органам полномочий производить выемку компьютерных данных</a:t>
            </a:r>
            <a:r>
              <a:rPr lang="ru-RU" dirty="0" smtClean="0"/>
              <a:t>, доступ к которым был получен в соответствии с положениями пунктов 1 или 2, или иным аналогичным образом обеспечивать их сохранность. Эти меры должны включать предоставление полномочий</a:t>
            </a:r>
            <a:r>
              <a:rPr lang="en-GB" dirty="0" smtClean="0"/>
              <a:t>:</a:t>
            </a:r>
          </a:p>
          <a:p>
            <a:pPr marL="514350" indent="-514350" eaLnBrk="1" fontAlgn="auto" hangingPunct="1">
              <a:lnSpc>
                <a:spcPts val="2700"/>
              </a:lnSpc>
              <a:spcAft>
                <a:spcPts val="0"/>
              </a:spcAft>
              <a:buFont typeface="Arial"/>
              <a:buAutoNum type="alphaLcParenR"/>
              <a:defRPr/>
            </a:pPr>
            <a:r>
              <a:rPr lang="en-GB" b="1" dirty="0" smtClean="0"/>
              <a:t> </a:t>
            </a:r>
            <a:r>
              <a:rPr lang="ru-RU" b="1" dirty="0" smtClean="0"/>
              <a:t>производить выемку</a:t>
            </a:r>
            <a:r>
              <a:rPr lang="ru-RU" dirty="0" smtClean="0"/>
              <a:t> компьютерной системы, ее части или носителей, используемых для хранения компьютерных данных, </a:t>
            </a:r>
            <a:r>
              <a:rPr lang="ru-RU" b="1" dirty="0" smtClean="0"/>
              <a:t>либо иным аналогичным образом обеспечивать их сохранность</a:t>
            </a:r>
            <a:endParaRPr lang="en-GB" dirty="0" smtClean="0"/>
          </a:p>
          <a:p>
            <a:pPr marL="536575" indent="-514350" eaLnBrk="1" fontAlgn="auto" hangingPunct="1">
              <a:lnSpc>
                <a:spcPts val="2700"/>
              </a:lnSpc>
              <a:spcAft>
                <a:spcPts val="0"/>
              </a:spcAft>
              <a:buFontTx/>
              <a:buAutoNum type="alphaLcParenR"/>
              <a:defRPr/>
            </a:pPr>
            <a:r>
              <a:rPr lang="en-GB" b="1" dirty="0" smtClean="0"/>
              <a:t> </a:t>
            </a:r>
            <a:r>
              <a:rPr lang="ru-RU" b="1" dirty="0" smtClean="0"/>
              <a:t>изготавливать и оставлять у себя копии</a:t>
            </a:r>
            <a:r>
              <a:rPr lang="ru-RU" dirty="0" smtClean="0"/>
              <a:t> соответствующих компьютерных данных</a:t>
            </a:r>
            <a:r>
              <a:rPr lang="en-GB" dirty="0" smtClean="0"/>
              <a:t>;</a:t>
            </a:r>
          </a:p>
          <a:p>
            <a:pPr marL="536575" indent="-514350" eaLnBrk="1" fontAlgn="auto" hangingPunct="1">
              <a:lnSpc>
                <a:spcPts val="2700"/>
              </a:lnSpc>
              <a:spcAft>
                <a:spcPts val="0"/>
              </a:spcAft>
              <a:buFontTx/>
              <a:buAutoNum type="alphaLcParenR"/>
              <a:defRPr/>
            </a:pPr>
            <a:r>
              <a:rPr lang="en-GB" b="1" dirty="0" smtClean="0"/>
              <a:t> </a:t>
            </a:r>
            <a:r>
              <a:rPr lang="ru-RU" b="1" dirty="0" smtClean="0"/>
              <a:t>обеспечивать целостность относящихся к делу</a:t>
            </a:r>
            <a:r>
              <a:rPr lang="ru-RU" dirty="0" smtClean="0"/>
              <a:t> хранимых компьютерных данных</a:t>
            </a:r>
            <a:r>
              <a:rPr lang="en-GB" dirty="0" smtClean="0"/>
              <a:t>;</a:t>
            </a:r>
          </a:p>
          <a:p>
            <a:pPr marL="536575" indent="-514350" eaLnBrk="1" fontAlgn="auto" hangingPunct="1">
              <a:lnSpc>
                <a:spcPts val="2700"/>
              </a:lnSpc>
              <a:spcAft>
                <a:spcPts val="0"/>
              </a:spcAft>
              <a:buFontTx/>
              <a:buAutoNum type="alphaLcParenR"/>
              <a:defRPr/>
            </a:pPr>
            <a:r>
              <a:rPr lang="en-GB" b="1" dirty="0" smtClean="0"/>
              <a:t> </a:t>
            </a:r>
            <a:r>
              <a:rPr lang="ru-RU" b="1" dirty="0" smtClean="0"/>
              <a:t>делать компьютерные данные</a:t>
            </a:r>
            <a:r>
              <a:rPr lang="ru-RU" dirty="0" smtClean="0"/>
              <a:t>, находящиеся в компьютерной системе, доступ в которую был получен, </a:t>
            </a:r>
            <a:r>
              <a:rPr lang="ru-RU" b="1" dirty="0" smtClean="0"/>
              <a:t>недоступными или изымать их</a:t>
            </a:r>
            <a:r>
              <a:rPr lang="ru-RU" dirty="0" smtClean="0"/>
              <a:t> из нее</a:t>
            </a:r>
            <a:endParaRPr lang="en-U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ru-RU" sz="3400" b="1" dirty="0" smtClean="0"/>
              <a:t>Статья </a:t>
            </a:r>
            <a:r>
              <a:rPr lang="en-GB" sz="3400" b="1" dirty="0" smtClean="0"/>
              <a:t>19</a:t>
            </a:r>
            <a:br>
              <a:rPr lang="en-GB" sz="3400" b="1" dirty="0" smtClean="0"/>
            </a:br>
            <a:r>
              <a:rPr lang="ru-RU" sz="3600" b="1" dirty="0" smtClean="0"/>
              <a:t> Обыск и выемка хранимых компьютерных данных</a:t>
            </a:r>
            <a:endParaRPr lang="en-GB" sz="3400"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3"/>
          <p:cNvSpPr>
            <a:spLocks noGrp="1" noChangeArrowheads="1"/>
          </p:cNvSpPr>
          <p:nvPr>
            <p:ph type="body" idx="1"/>
          </p:nvPr>
        </p:nvSpPr>
        <p:spPr>
          <a:xfrm>
            <a:off x="457200" y="1536700"/>
            <a:ext cx="8229600" cy="4957763"/>
          </a:xfrm>
        </p:spPr>
        <p:txBody>
          <a:bodyPr/>
          <a:lstStyle/>
          <a:p>
            <a:pPr eaLnBrk="1" hangingPunct="1">
              <a:lnSpc>
                <a:spcPct val="80000"/>
              </a:lnSpc>
              <a:buNone/>
            </a:pPr>
            <a:r>
              <a:rPr lang="en-GB" altLang="ru-RU" sz="3000" dirty="0" smtClean="0"/>
              <a:t>4	</a:t>
            </a:r>
            <a:r>
              <a:rPr lang="ru-RU" sz="2800" dirty="0" smtClean="0"/>
              <a:t> Каждая Сторона принимает законодательные и иные меры, необходимые для предоставления ее компетентным органам полномочий требовать от любого лица, обладающего знаниями о функционировании соответствующей компьютерной системы или применяемых мерах защиты хранящихся там компьютерных данных, предоставления в разумных пределах необходимых сведений, которые позволяют осуществить действия, предусмотренные пунктами 1 и 2</a:t>
            </a:r>
            <a:r>
              <a:rPr lang="en-GB" altLang="ru-RU" sz="3000" dirty="0" smtClean="0"/>
              <a:t>.</a:t>
            </a:r>
          </a:p>
        </p:txBody>
      </p:sp>
      <p:sp>
        <p:nvSpPr>
          <p:cNvPr id="5"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ru-RU" sz="3400" b="1" dirty="0" smtClean="0"/>
              <a:t>Статья </a:t>
            </a:r>
            <a:r>
              <a:rPr lang="en-GB" sz="3400" b="1" dirty="0" smtClean="0"/>
              <a:t>19</a:t>
            </a:r>
            <a:br>
              <a:rPr lang="en-GB" sz="3400" b="1" dirty="0" smtClean="0"/>
            </a:br>
            <a:r>
              <a:rPr lang="ru-RU" sz="3200" b="1" dirty="0" smtClean="0"/>
              <a:t> Обыск и выемка хранимых компьютерных данных</a:t>
            </a:r>
            <a:endParaRPr lang="en-GB" sz="3400"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Autofit/>
          </a:bodyPr>
          <a:lstStyle/>
          <a:p>
            <a:pPr eaLnBrk="1" fontAlgn="auto" hangingPunct="1">
              <a:spcAft>
                <a:spcPts val="0"/>
              </a:spcAft>
              <a:defRPr/>
            </a:pPr>
            <a:r>
              <a:rPr lang="ru-RU" sz="3200" b="1" dirty="0" smtClean="0"/>
              <a:t>Статья </a:t>
            </a:r>
            <a:r>
              <a:rPr lang="en-GB" sz="3200" b="1" dirty="0" smtClean="0"/>
              <a:t>20</a:t>
            </a:r>
            <a:br>
              <a:rPr lang="en-GB" sz="3200" b="1" dirty="0" smtClean="0"/>
            </a:br>
            <a:r>
              <a:rPr lang="ru-RU" sz="3200" b="1" dirty="0" smtClean="0"/>
              <a:t> Сбор в режиме реального времени данных о потоках информации</a:t>
            </a:r>
            <a:endParaRPr lang="en-GB" sz="3200" dirty="0"/>
          </a:p>
        </p:txBody>
      </p:sp>
      <p:sp>
        <p:nvSpPr>
          <p:cNvPr id="121859" name="Rectangle 3"/>
          <p:cNvSpPr>
            <a:spLocks noGrp="1" noChangeArrowheads="1"/>
          </p:cNvSpPr>
          <p:nvPr>
            <p:ph type="body" idx="1"/>
          </p:nvPr>
        </p:nvSpPr>
        <p:spPr>
          <a:xfrm>
            <a:off x="457200" y="1558925"/>
            <a:ext cx="8229600" cy="5057775"/>
          </a:xfrm>
        </p:spPr>
        <p:txBody>
          <a:bodyPr rtlCol="0">
            <a:normAutofit/>
          </a:bodyPr>
          <a:lstStyle/>
          <a:p>
            <a:pPr marL="457200" indent="-457200" eaLnBrk="1" fontAlgn="auto" hangingPunct="1">
              <a:lnSpc>
                <a:spcPct val="90000"/>
              </a:lnSpc>
              <a:spcAft>
                <a:spcPts val="0"/>
              </a:spcAft>
              <a:buFont typeface="Arial"/>
              <a:buNone/>
              <a:defRPr/>
            </a:pPr>
            <a:r>
              <a:rPr lang="en-GB" sz="2400" dirty="0" smtClean="0">
                <a:latin typeface="+mj-lt"/>
              </a:rPr>
              <a:t>1	</a:t>
            </a:r>
            <a:r>
              <a:rPr lang="ru-RU" sz="2400" dirty="0" smtClean="0"/>
              <a:t> Каждая Сторона принимает законодательные и иные меры, необходимые </a:t>
            </a:r>
            <a:r>
              <a:rPr lang="ru-RU" sz="2400" b="1" dirty="0" smtClean="0"/>
              <a:t>для предоставления ее компетентным органам полномочий</a:t>
            </a:r>
            <a:r>
              <a:rPr lang="en-GB" sz="2400" dirty="0" smtClean="0"/>
              <a:t>:</a:t>
            </a:r>
          </a:p>
          <a:p>
            <a:pPr marL="457200" indent="-457200" eaLnBrk="1" fontAlgn="auto" hangingPunct="1">
              <a:lnSpc>
                <a:spcPct val="90000"/>
              </a:lnSpc>
              <a:spcAft>
                <a:spcPts val="0"/>
              </a:spcAft>
              <a:buFont typeface="Arial"/>
              <a:buNone/>
              <a:defRPr/>
            </a:pPr>
            <a:r>
              <a:rPr lang="en-GB" sz="2400" dirty="0" smtClean="0"/>
              <a:t>a)	</a:t>
            </a:r>
            <a:r>
              <a:rPr lang="ru-RU" sz="2400" b="1" dirty="0" smtClean="0"/>
              <a:t>собирать или записывать</a:t>
            </a:r>
            <a:r>
              <a:rPr lang="ru-RU" sz="2400" dirty="0" smtClean="0"/>
              <a:t> с применением технических средств на территории этой Стороны</a:t>
            </a:r>
            <a:r>
              <a:rPr lang="en-GB" sz="2400" dirty="0" smtClean="0"/>
              <a:t>, </a:t>
            </a:r>
            <a:r>
              <a:rPr lang="ru-RU" sz="2400" dirty="0" smtClean="0"/>
              <a:t>и</a:t>
            </a:r>
            <a:r>
              <a:rPr lang="en-GB" sz="2400" dirty="0" smtClean="0"/>
              <a:t> </a:t>
            </a:r>
          </a:p>
          <a:p>
            <a:pPr marL="457200" indent="-457200" eaLnBrk="1" fontAlgn="auto" hangingPunct="1">
              <a:lnSpc>
                <a:spcPct val="90000"/>
              </a:lnSpc>
              <a:spcAft>
                <a:spcPts val="0"/>
              </a:spcAft>
              <a:buFontTx/>
              <a:buNone/>
              <a:defRPr/>
            </a:pPr>
            <a:r>
              <a:rPr lang="en-GB" sz="2400" dirty="0" smtClean="0"/>
              <a:t>b)	</a:t>
            </a:r>
            <a:r>
              <a:rPr lang="ru-RU" sz="2400" b="1" dirty="0" smtClean="0"/>
              <a:t>обязать поставщиков услуг</a:t>
            </a:r>
            <a:r>
              <a:rPr lang="ru-RU" sz="2400" dirty="0" smtClean="0"/>
              <a:t> в пределах имеющихся у них технических возможностей</a:t>
            </a:r>
            <a:r>
              <a:rPr lang="en-GB" sz="2400" dirty="0" smtClean="0"/>
              <a:t>:</a:t>
            </a:r>
          </a:p>
          <a:p>
            <a:pPr marL="442913" eaLnBrk="1" fontAlgn="auto" hangingPunct="1">
              <a:lnSpc>
                <a:spcPct val="90000"/>
              </a:lnSpc>
              <a:spcAft>
                <a:spcPts val="0"/>
              </a:spcAft>
              <a:buFontTx/>
              <a:buNone/>
              <a:defRPr/>
            </a:pPr>
            <a:r>
              <a:rPr lang="en-GB" sz="2400" dirty="0" smtClean="0"/>
              <a:t>		</a:t>
            </a:r>
            <a:r>
              <a:rPr lang="en-GB" sz="2400" dirty="0" err="1" smtClean="0"/>
              <a:t>i</a:t>
            </a:r>
            <a:r>
              <a:rPr lang="en-GB" sz="2400" dirty="0" smtClean="0"/>
              <a:t>)	</a:t>
            </a:r>
            <a:r>
              <a:rPr lang="ru-RU" sz="2400" dirty="0" smtClean="0"/>
              <a:t>собирать или записывать с применением технических средств на территории этой Стороны</a:t>
            </a:r>
            <a:r>
              <a:rPr lang="en-GB" sz="2400" dirty="0" smtClean="0"/>
              <a:t>; </a:t>
            </a:r>
            <a:r>
              <a:rPr lang="ru-RU" sz="2400" dirty="0" smtClean="0"/>
              <a:t>или</a:t>
            </a:r>
            <a:endParaRPr lang="en-GB" sz="2400" dirty="0" smtClean="0"/>
          </a:p>
          <a:p>
            <a:pPr marL="442913" eaLnBrk="1" fontAlgn="auto" hangingPunct="1">
              <a:lnSpc>
                <a:spcPct val="90000"/>
              </a:lnSpc>
              <a:spcAft>
                <a:spcPts val="0"/>
              </a:spcAft>
              <a:buFontTx/>
              <a:buNone/>
              <a:defRPr/>
            </a:pPr>
            <a:r>
              <a:rPr lang="en-GB" sz="2400" dirty="0" smtClean="0"/>
              <a:t>		ii)	</a:t>
            </a:r>
            <a:r>
              <a:rPr lang="ru-RU" sz="2400" dirty="0" smtClean="0"/>
              <a:t>сотрудничать с компетентными органами и помогать им собирать или записывать </a:t>
            </a:r>
            <a:r>
              <a:rPr lang="ru-RU" sz="2400" b="1" dirty="0" smtClean="0"/>
              <a:t>в реальном режиме времени данные о потоках информации</a:t>
            </a:r>
            <a:r>
              <a:rPr lang="ru-RU" sz="2400" dirty="0" smtClean="0"/>
              <a:t>, связанные с конкретными сообщениями на территории этой Стороны, передаваемыми по компьютерной систем</a:t>
            </a:r>
            <a:r>
              <a:rPr lang="en-GB" sz="2400" dirty="0" smtClean="0">
                <a:latin typeface="+mj-lt"/>
              </a:rPr>
              <a:t>.</a:t>
            </a:r>
            <a:endParaRPr lang="en-GB" sz="2400" dirty="0">
              <a:latin typeface="+mj-lt"/>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ru-RU" sz="4000" b="1" dirty="0" smtClean="0"/>
              <a:t>Статья </a:t>
            </a:r>
            <a:r>
              <a:rPr lang="en-GB" sz="4000" b="1" dirty="0" smtClean="0"/>
              <a:t>21</a:t>
            </a:r>
            <a:br>
              <a:rPr lang="en-GB" sz="4000" b="1" dirty="0" smtClean="0"/>
            </a:br>
            <a:r>
              <a:rPr lang="ru-RU" sz="4000" b="1" dirty="0" smtClean="0"/>
              <a:t> Перехват данных о содержании</a:t>
            </a:r>
            <a:endParaRPr lang="en-GB" sz="4000" b="1" dirty="0"/>
          </a:p>
        </p:txBody>
      </p:sp>
      <p:sp>
        <p:nvSpPr>
          <p:cNvPr id="122883" name="Rectangle 3"/>
          <p:cNvSpPr>
            <a:spLocks noGrp="1" noChangeArrowheads="1"/>
          </p:cNvSpPr>
          <p:nvPr>
            <p:ph type="body" idx="1"/>
          </p:nvPr>
        </p:nvSpPr>
        <p:spPr>
          <a:xfrm>
            <a:off x="457200" y="1600200"/>
            <a:ext cx="8229600" cy="5027613"/>
          </a:xfrm>
        </p:spPr>
        <p:txBody>
          <a:bodyPr rtlCol="0">
            <a:normAutofit/>
          </a:bodyPr>
          <a:lstStyle/>
          <a:p>
            <a:pPr marL="457200" indent="-457200" eaLnBrk="1" fontAlgn="auto" hangingPunct="1">
              <a:lnSpc>
                <a:spcPct val="80000"/>
              </a:lnSpc>
              <a:spcAft>
                <a:spcPts val="0"/>
              </a:spcAft>
              <a:buFont typeface="Arial"/>
              <a:buAutoNum type="arabicPlain"/>
              <a:defRPr/>
            </a:pPr>
            <a:r>
              <a:rPr lang="ru-RU" sz="2400" dirty="0" smtClean="0"/>
              <a:t>Каждая Сторона принимает законодательные и иные меры </a:t>
            </a:r>
            <a:r>
              <a:rPr lang="ru-RU" sz="2400" b="1" dirty="0" smtClean="0"/>
              <a:t>в отношении ряда серьезных правонарушений, подлежащих квалификации в соответствии с нормами внутригосударственного права</a:t>
            </a:r>
            <a:r>
              <a:rPr lang="ru-RU" sz="2400" dirty="0" smtClean="0"/>
              <a:t>, необходимые для того, чтобы наделить ее компетентные органы полномочиями</a:t>
            </a:r>
            <a:r>
              <a:rPr lang="en-GB" sz="2400" dirty="0" smtClean="0"/>
              <a:t>:</a:t>
            </a:r>
          </a:p>
          <a:p>
            <a:pPr marL="457200" indent="-457200" eaLnBrk="1" fontAlgn="auto" hangingPunct="1">
              <a:lnSpc>
                <a:spcPct val="80000"/>
              </a:lnSpc>
              <a:spcAft>
                <a:spcPts val="0"/>
              </a:spcAft>
              <a:buFont typeface="Arial"/>
              <a:buAutoNum type="alphaLcParenR"/>
              <a:defRPr/>
            </a:pPr>
            <a:r>
              <a:rPr lang="ru-RU" sz="2400" b="1" dirty="0" smtClean="0"/>
              <a:t>собирать или записывать </a:t>
            </a:r>
            <a:r>
              <a:rPr lang="ru-RU" sz="2400" dirty="0" smtClean="0"/>
              <a:t>с применением технических средств на территории этой Стороны</a:t>
            </a:r>
            <a:r>
              <a:rPr lang="en-GB" sz="2400" dirty="0" smtClean="0"/>
              <a:t>, </a:t>
            </a:r>
            <a:r>
              <a:rPr lang="ru-RU" sz="2400" dirty="0" smtClean="0"/>
              <a:t>и</a:t>
            </a:r>
            <a:r>
              <a:rPr lang="en-GB" sz="2400" dirty="0" smtClean="0"/>
              <a:t> </a:t>
            </a:r>
          </a:p>
          <a:p>
            <a:pPr marL="457200" indent="-457200" eaLnBrk="1" fontAlgn="auto" hangingPunct="1">
              <a:lnSpc>
                <a:spcPct val="80000"/>
              </a:lnSpc>
              <a:spcAft>
                <a:spcPts val="0"/>
              </a:spcAft>
              <a:buFontTx/>
              <a:buAutoNum type="alphaLcParenR"/>
              <a:defRPr/>
            </a:pPr>
            <a:r>
              <a:rPr lang="ru-RU" sz="2400" b="1" dirty="0" smtClean="0"/>
              <a:t>обязать поставщика услуг</a:t>
            </a:r>
            <a:r>
              <a:rPr lang="ru-RU" sz="2400" dirty="0" smtClean="0"/>
              <a:t> в пределах имеющихся у него технических возможностей</a:t>
            </a:r>
            <a:r>
              <a:rPr lang="en-GB" sz="2400" dirty="0" smtClean="0"/>
              <a:t>:</a:t>
            </a:r>
          </a:p>
          <a:p>
            <a:pPr eaLnBrk="1" fontAlgn="auto" hangingPunct="1">
              <a:lnSpc>
                <a:spcPct val="80000"/>
              </a:lnSpc>
              <a:spcAft>
                <a:spcPts val="0"/>
              </a:spcAft>
              <a:buFontTx/>
              <a:buNone/>
              <a:defRPr/>
            </a:pPr>
            <a:r>
              <a:rPr lang="en-GB" sz="2400" dirty="0" smtClean="0"/>
              <a:t>	</a:t>
            </a:r>
            <a:r>
              <a:rPr lang="en-GB" sz="2400" dirty="0" err="1" smtClean="0"/>
              <a:t>i</a:t>
            </a:r>
            <a:r>
              <a:rPr lang="en-GB" sz="2400" dirty="0" smtClean="0"/>
              <a:t>) </a:t>
            </a:r>
            <a:r>
              <a:rPr lang="ru-RU" sz="2400" dirty="0" smtClean="0"/>
              <a:t>собирать или записывать с использованием технических средств на территории этой Стороны</a:t>
            </a:r>
            <a:r>
              <a:rPr lang="en-GB" sz="2400" dirty="0" smtClean="0"/>
              <a:t>, </a:t>
            </a:r>
            <a:r>
              <a:rPr lang="ru-RU" sz="2400" dirty="0" smtClean="0"/>
              <a:t>или</a:t>
            </a:r>
            <a:endParaRPr lang="en-GB" sz="2400" dirty="0" smtClean="0"/>
          </a:p>
          <a:p>
            <a:pPr eaLnBrk="1" fontAlgn="auto" hangingPunct="1">
              <a:lnSpc>
                <a:spcPct val="80000"/>
              </a:lnSpc>
              <a:spcAft>
                <a:spcPts val="0"/>
              </a:spcAft>
              <a:buFontTx/>
              <a:buNone/>
              <a:defRPr/>
            </a:pPr>
            <a:r>
              <a:rPr lang="en-GB" sz="2400" dirty="0" smtClean="0"/>
              <a:t>	ii) </a:t>
            </a:r>
            <a:r>
              <a:rPr lang="ru-RU" sz="2400" dirty="0" smtClean="0"/>
              <a:t>сотрудничать с компетентными органами и помогать им </a:t>
            </a:r>
            <a:r>
              <a:rPr lang="ru-RU" sz="2400" b="1" dirty="0" smtClean="0"/>
              <a:t>в сборе или записи в режиме реального времени</a:t>
            </a:r>
            <a:r>
              <a:rPr lang="ru-RU" sz="2400" dirty="0" smtClean="0"/>
              <a:t> </a:t>
            </a:r>
            <a:r>
              <a:rPr lang="ru-RU" sz="2400" b="1" dirty="0" smtClean="0"/>
              <a:t>данных о содержании указанных сообщений</a:t>
            </a:r>
            <a:r>
              <a:rPr lang="ru-RU" sz="2400" dirty="0" smtClean="0"/>
              <a:t> на ее территории, передаваемых с помощью компьютерных систем</a:t>
            </a:r>
            <a:r>
              <a:rPr lang="en-GB" sz="2400" dirty="0" smtClean="0"/>
              <a:t>.</a:t>
            </a:r>
            <a:endParaRPr lang="en-GB"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06462"/>
          </a:xfrm>
        </p:spPr>
        <p:txBody>
          <a:bodyPr rtlCol="0">
            <a:normAutofit fontScale="90000"/>
          </a:bodyPr>
          <a:lstStyle/>
          <a:p>
            <a:pPr eaLnBrk="1" fontAlgn="auto" hangingPunct="1">
              <a:spcAft>
                <a:spcPts val="0"/>
              </a:spcAft>
              <a:defRPr/>
            </a:pPr>
            <a:r>
              <a:rPr lang="ru-RU" b="1" dirty="0" smtClean="0"/>
              <a:t>Общее определение доказательств</a:t>
            </a:r>
            <a:endParaRPr lang="en-US" b="1" dirty="0"/>
          </a:p>
        </p:txBody>
      </p:sp>
      <p:sp>
        <p:nvSpPr>
          <p:cNvPr id="9219" name="Content Placeholder 2"/>
          <p:cNvSpPr>
            <a:spLocks noGrp="1"/>
          </p:cNvSpPr>
          <p:nvPr>
            <p:ph idx="1"/>
          </p:nvPr>
        </p:nvSpPr>
        <p:spPr/>
        <p:txBody>
          <a:bodyPr/>
          <a:lstStyle/>
          <a:p>
            <a:pPr marL="0" indent="12700" eaLnBrk="1" hangingPunct="1">
              <a:lnSpc>
                <a:spcPct val="80000"/>
              </a:lnSpc>
              <a:buFont typeface="Arial" pitchFamily="34" charset="0"/>
              <a:buNone/>
            </a:pPr>
            <a:r>
              <a:rPr lang="ru-RU" altLang="ru-RU" sz="3000" dirty="0" smtClean="0"/>
              <a:t>Доказательство является «любым типом доказательства или доказательным материалом, законно представленным на судебном разбирательстве в результате действия сторон и через свидетелей - записи, документы, вещественные доказательства, конкретные объекты и т.д. -  с целью подтверждения убежденности в сознании суда или суда присяжных в том, что касается их предмета спора». Как правило, в юридическом рассмотрении дела электронная информация является приемлемой</a:t>
            </a:r>
            <a:r>
              <a:rPr lang="en-US" altLang="ru-RU" sz="3000" dirty="0" smtClean="0"/>
              <a:t>.</a:t>
            </a:r>
          </a:p>
        </p:txBody>
      </p:sp>
      <p:sp>
        <p:nvSpPr>
          <p:cNvPr id="9220" name="TextBox 3"/>
          <p:cNvSpPr txBox="1">
            <a:spLocks noChangeArrowheads="1"/>
          </p:cNvSpPr>
          <p:nvPr/>
        </p:nvSpPr>
        <p:spPr bwMode="auto">
          <a:xfrm>
            <a:off x="5364163" y="6488113"/>
            <a:ext cx="3779837" cy="307975"/>
          </a:xfrm>
          <a:prstGeom prst="rect">
            <a:avLst/>
          </a:prstGeom>
          <a:noFill/>
          <a:ln w="9525">
            <a:noFill/>
            <a:miter lim="800000"/>
            <a:headEnd/>
            <a:tailEnd/>
          </a:ln>
        </p:spPr>
        <p:txBody>
          <a:bodyPr>
            <a:spAutoFit/>
          </a:bodyPr>
          <a:lstStyle/>
          <a:p>
            <a:r>
              <a:rPr lang="en-US" altLang="ru-RU" sz="1400"/>
              <a:t>Source: Black’s Law Dictionary</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82947" name="TextBox 3"/>
          <p:cNvSpPr txBox="1">
            <a:spLocks noChangeArrowheads="1"/>
          </p:cNvSpPr>
          <p:nvPr/>
        </p:nvSpPr>
        <p:spPr bwMode="auto">
          <a:xfrm>
            <a:off x="3167063" y="4500563"/>
            <a:ext cx="2841625" cy="923925"/>
          </a:xfrm>
          <a:prstGeom prst="rect">
            <a:avLst/>
          </a:prstGeom>
          <a:noFill/>
          <a:ln w="9525">
            <a:noFill/>
            <a:miter lim="800000"/>
            <a:headEnd/>
            <a:tailEnd/>
          </a:ln>
        </p:spPr>
        <p:txBody>
          <a:bodyPr wrap="none">
            <a:spAutoFit/>
          </a:bodyPr>
          <a:lstStyle/>
          <a:p>
            <a:r>
              <a:rPr lang="ru-RU" altLang="ru-RU" sz="5400" b="1"/>
              <a:t>Вопросы</a:t>
            </a:r>
            <a:endParaRPr lang="en-GB" altLang="ru-RU" sz="5400" b="1"/>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0"/>
            <a:ext cx="8229600" cy="1143000"/>
          </a:xfrm>
        </p:spPr>
        <p:txBody>
          <a:bodyPr rtlCol="0">
            <a:normAutofit fontScale="90000"/>
          </a:bodyPr>
          <a:lstStyle/>
          <a:p>
            <a:pPr eaLnBrk="1" fontAlgn="auto" hangingPunct="1">
              <a:spcAft>
                <a:spcPts val="0"/>
              </a:spcAft>
              <a:defRPr/>
            </a:pPr>
            <a:r>
              <a:rPr lang="ru-RU" sz="4000" b="1" dirty="0" smtClean="0"/>
              <a:t>Часть четыре </a:t>
            </a:r>
            <a:br>
              <a:rPr lang="ru-RU" sz="4000" b="1" dirty="0" smtClean="0"/>
            </a:br>
            <a:r>
              <a:rPr lang="ru-RU" sz="4000" b="1" dirty="0" smtClean="0"/>
              <a:t>Резюме</a:t>
            </a:r>
            <a:endParaRPr lang="en-GB" sz="4000" dirty="0"/>
          </a:p>
        </p:txBody>
      </p:sp>
      <p:pic>
        <p:nvPicPr>
          <p:cNvPr id="83971" name="Picture 3"/>
          <p:cNvPicPr>
            <a:picLocks noGrp="1" noChangeAspect="1" noChangeArrowheads="1"/>
          </p:cNvPicPr>
          <p:nvPr>
            <p:ph sz="quarter" idx="1"/>
          </p:nvPr>
        </p:nvPicPr>
        <p:blipFill>
          <a:blip r:embed="rId2"/>
          <a:srcRect/>
          <a:stretch>
            <a:fillRect/>
          </a:stretch>
        </p:blipFill>
        <p:spPr>
          <a:xfrm>
            <a:off x="6786563" y="4643438"/>
            <a:ext cx="1962150" cy="1766887"/>
          </a:xfrm>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5075"/>
            <a:ext cx="8512175" cy="4891088"/>
          </a:xfrm>
        </p:spPr>
        <p:txBody>
          <a:bodyPr rtlCol="0">
            <a:normAutofit fontScale="92500"/>
          </a:bodyPr>
          <a:lstStyle/>
          <a:p>
            <a:pPr eaLnBrk="1" fontAlgn="auto" hangingPunct="1">
              <a:spcAft>
                <a:spcPts val="0"/>
              </a:spcAft>
              <a:buFont typeface="Arial"/>
              <a:buNone/>
              <a:defRPr/>
            </a:pPr>
            <a:r>
              <a:rPr lang="ru-RU" sz="2400" dirty="0" smtClean="0"/>
              <a:t>В конце данной сессии участники должны уметь</a:t>
            </a:r>
            <a:r>
              <a:rPr lang="en-GB" sz="2400" dirty="0" smtClean="0"/>
              <a:t>:</a:t>
            </a:r>
          </a:p>
          <a:p>
            <a:pPr eaLnBrk="1" fontAlgn="auto" hangingPunct="1">
              <a:spcAft>
                <a:spcPts val="0"/>
              </a:spcAft>
              <a:buFont typeface="Arial"/>
              <a:buChar char="•"/>
              <a:defRPr/>
            </a:pPr>
            <a:r>
              <a:rPr lang="ru-RU" sz="2400" dirty="0" smtClean="0"/>
              <a:t>Обсуждать разные типы электронных доказательств</a:t>
            </a:r>
            <a:endParaRPr lang="en-GB" sz="2400" dirty="0" smtClean="0"/>
          </a:p>
          <a:p>
            <a:pPr eaLnBrk="1" fontAlgn="auto" hangingPunct="1">
              <a:spcAft>
                <a:spcPts val="0"/>
              </a:spcAft>
              <a:buFont typeface="Arial"/>
              <a:buChar char="•"/>
              <a:defRPr/>
            </a:pPr>
            <a:r>
              <a:rPr lang="ru-RU" sz="2400" dirty="0" smtClean="0"/>
              <a:t>Объяснять принципы лучшей практики, связанной с выемкой и обращением с электронными доказательствами</a:t>
            </a:r>
            <a:endParaRPr lang="en-GB" sz="2400" dirty="0" smtClean="0"/>
          </a:p>
          <a:p>
            <a:pPr eaLnBrk="1" fontAlgn="auto" hangingPunct="1">
              <a:spcAft>
                <a:spcPts val="0"/>
              </a:spcAft>
              <a:buFont typeface="Arial"/>
              <a:buChar char="•"/>
              <a:defRPr/>
            </a:pPr>
            <a:r>
              <a:rPr lang="ru-RU" sz="2400" dirty="0" smtClean="0"/>
              <a:t>Выявлять вызовы, связанные с «мертвым ящиком», «живыми данными» и Интернет-источниками электронных доказательств</a:t>
            </a:r>
            <a:endParaRPr lang="en-GB" sz="2400" dirty="0" smtClean="0"/>
          </a:p>
          <a:p>
            <a:pPr eaLnBrk="1" fontAlgn="auto" hangingPunct="1">
              <a:spcAft>
                <a:spcPts val="0"/>
              </a:spcAft>
              <a:buFont typeface="Arial"/>
              <a:buChar char="•"/>
              <a:defRPr/>
            </a:pPr>
            <a:r>
              <a:rPr lang="ru-RU" sz="2400" dirty="0" smtClean="0"/>
              <a:t>Определять проблемы получения доказательств из другой юрисдикции</a:t>
            </a:r>
            <a:endParaRPr lang="en-GB" sz="2400" dirty="0" smtClean="0"/>
          </a:p>
          <a:p>
            <a:pPr eaLnBrk="1" fontAlgn="auto" hangingPunct="1">
              <a:spcAft>
                <a:spcPts val="0"/>
              </a:spcAft>
              <a:buFont typeface="Arial"/>
              <a:buChar char="•"/>
              <a:defRPr/>
            </a:pPr>
            <a:r>
              <a:rPr lang="ru-RU" sz="2400" dirty="0" smtClean="0"/>
              <a:t>Обсуждать вопросы приемлемости электронных доказательств в ходе судебного разбирательства с точки зрения их аутентичности, точности, полноты</a:t>
            </a:r>
            <a:endParaRPr lang="en-GB" sz="2400" dirty="0" smtClean="0"/>
          </a:p>
          <a:p>
            <a:pPr eaLnBrk="1" fontAlgn="auto" hangingPunct="1">
              <a:spcAft>
                <a:spcPts val="0"/>
              </a:spcAft>
              <a:buFont typeface="Arial"/>
              <a:buChar char="•"/>
              <a:defRPr/>
            </a:pPr>
            <a:r>
              <a:rPr lang="ru-RU" sz="2400" dirty="0" smtClean="0"/>
              <a:t>Объяснять процессуальные положения Будапештской конвенции</a:t>
            </a:r>
            <a:endParaRPr lang="en-GB" sz="2600" dirty="0" smtClean="0"/>
          </a:p>
          <a:p>
            <a:pPr eaLnBrk="1" fontAlgn="auto" hangingPunct="1">
              <a:spcAft>
                <a:spcPts val="0"/>
              </a:spcAft>
              <a:buFont typeface="Wingdings" pitchFamily="-65" charset="2"/>
              <a:buChar char="²"/>
              <a:defRPr/>
            </a:pPr>
            <a:endParaRPr lang="en-GB" sz="2600" dirty="0"/>
          </a:p>
          <a:p>
            <a:pPr eaLnBrk="1" fontAlgn="auto" hangingPunct="1">
              <a:spcAft>
                <a:spcPts val="0"/>
              </a:spcAft>
              <a:buFont typeface="Wingdings" pitchFamily="-65" charset="2"/>
              <a:buChar char="²"/>
              <a:defRPr/>
            </a:pPr>
            <a:endParaRPr lang="en-GB" sz="2600" dirty="0"/>
          </a:p>
        </p:txBody>
      </p:sp>
      <p:sp>
        <p:nvSpPr>
          <p:cNvPr id="84995" name="Title 1"/>
          <p:cNvSpPr>
            <a:spLocks noGrp="1"/>
          </p:cNvSpPr>
          <p:nvPr>
            <p:ph type="title"/>
          </p:nvPr>
        </p:nvSpPr>
        <p:spPr>
          <a:xfrm>
            <a:off x="457200" y="274638"/>
            <a:ext cx="8229600" cy="773112"/>
          </a:xfrm>
        </p:spPr>
        <p:txBody>
          <a:bodyPr/>
          <a:lstStyle/>
          <a:p>
            <a:pPr eaLnBrk="1" hangingPunct="1"/>
            <a:r>
              <a:rPr lang="ru-RU" altLang="ru-RU" b="1" smtClean="0"/>
              <a:t>Резюме</a:t>
            </a:r>
            <a:endParaRPr lang="en-GB" altLang="ru-RU" b="1" smtClean="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86019" name="TextBox 3"/>
          <p:cNvSpPr txBox="1">
            <a:spLocks noChangeArrowheads="1"/>
          </p:cNvSpPr>
          <p:nvPr/>
        </p:nvSpPr>
        <p:spPr bwMode="auto">
          <a:xfrm>
            <a:off x="3197225" y="4500563"/>
            <a:ext cx="2843213" cy="923925"/>
          </a:xfrm>
          <a:prstGeom prst="rect">
            <a:avLst/>
          </a:prstGeom>
          <a:noFill/>
          <a:ln w="9525">
            <a:noFill/>
            <a:miter lim="800000"/>
            <a:headEnd/>
            <a:tailEnd/>
          </a:ln>
        </p:spPr>
        <p:txBody>
          <a:bodyPr wrap="none">
            <a:spAutoFit/>
          </a:bodyPr>
          <a:lstStyle/>
          <a:p>
            <a:r>
              <a:rPr lang="ru-RU" altLang="ru-RU" sz="5400" b="1"/>
              <a:t>Вопросы</a:t>
            </a:r>
            <a:endParaRPr lang="en-GB" altLang="ru-RU" sz="5400" b="1"/>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ru-RU" altLang="ru-RU" b="1" smtClean="0"/>
              <a:t>Электронные доказательства</a:t>
            </a:r>
            <a:endParaRPr lang="en-US" altLang="ru-RU" b="1" smtClean="0"/>
          </a:p>
        </p:txBody>
      </p:sp>
      <p:sp>
        <p:nvSpPr>
          <p:cNvPr id="3" name="Content Placeholder 2"/>
          <p:cNvSpPr>
            <a:spLocks noGrp="1"/>
          </p:cNvSpPr>
          <p:nvPr>
            <p:ph idx="1"/>
          </p:nvPr>
        </p:nvSpPr>
        <p:spPr/>
        <p:txBody>
          <a:bodyPr rtlCol="0">
            <a:normAutofit fontScale="85000" lnSpcReduction="10000"/>
          </a:bodyPr>
          <a:lstStyle/>
          <a:p>
            <a:pPr marL="93663" indent="-3175" eaLnBrk="1" fontAlgn="auto" hangingPunct="1">
              <a:spcAft>
                <a:spcPts val="0"/>
              </a:spcAft>
              <a:buFont typeface="Arial"/>
              <a:buNone/>
              <a:defRPr/>
            </a:pPr>
            <a:r>
              <a:rPr lang="ru-RU" dirty="0" smtClean="0"/>
              <a:t>Международно принятого определения электронного доказательства не существует. Однако во всех странах существуют нормы, содержащие указания, которые в определенном виде относятся к </a:t>
            </a:r>
            <a:r>
              <a:rPr lang="ru-RU" i="1" dirty="0" smtClean="0"/>
              <a:t>электронным доказательствам</a:t>
            </a:r>
            <a:r>
              <a:rPr lang="en-US" i="1" dirty="0" smtClean="0"/>
              <a:t>. </a:t>
            </a:r>
            <a:endParaRPr lang="en-US" dirty="0" smtClean="0"/>
          </a:p>
          <a:p>
            <a:pPr marL="93663" indent="-3175" eaLnBrk="1" fontAlgn="auto" hangingPunct="1">
              <a:spcAft>
                <a:spcPts val="0"/>
              </a:spcAft>
              <a:buFont typeface="Arial"/>
              <a:buNone/>
              <a:defRPr/>
            </a:pPr>
            <a:r>
              <a:rPr lang="ru-RU" dirty="0" smtClean="0"/>
              <a:t>Одним полезным примером «определения» является следующее</a:t>
            </a:r>
            <a:r>
              <a:rPr lang="en-US" dirty="0" smtClean="0"/>
              <a:t>:</a:t>
            </a:r>
          </a:p>
          <a:p>
            <a:pPr marL="93663" indent="-3175" eaLnBrk="1" fontAlgn="auto" hangingPunct="1">
              <a:spcAft>
                <a:spcPts val="0"/>
              </a:spcAft>
              <a:buFont typeface="Arial"/>
              <a:buNone/>
              <a:defRPr/>
            </a:pPr>
            <a:r>
              <a:rPr lang="ru-RU" dirty="0" smtClean="0"/>
              <a:t>информация или данные, имеющие значение для следствия, которые хранятся на электронном устройстве или передаются через него</a:t>
            </a:r>
            <a:r>
              <a:rPr lang="en-US" dirty="0" smtClean="0"/>
              <a:t>. </a:t>
            </a:r>
          </a:p>
          <a:p>
            <a:pPr marL="93663" indent="-3175" eaLnBrk="1" fontAlgn="auto" hangingPunct="1">
              <a:spcAft>
                <a:spcPts val="0"/>
              </a:spcAft>
              <a:buFont typeface="Arial"/>
              <a:buNone/>
              <a:defRPr/>
            </a:pPr>
            <a:r>
              <a:rPr lang="en-US" sz="1400" dirty="0" smtClean="0">
                <a:hlinkClick r:id="rId3"/>
              </a:rPr>
              <a:t>www.nij.gov/topics/forensics/evidence/digital/digital-glossary.htm</a:t>
            </a:r>
            <a:r>
              <a:rPr lang="en-US" sz="1400" dirty="0" smtClean="0"/>
              <a:t> </a:t>
            </a:r>
          </a:p>
          <a:p>
            <a:pPr marL="93663" indent="-3175" eaLnBrk="1" fontAlgn="auto" hangingPunct="1">
              <a:spcAft>
                <a:spcPts val="0"/>
              </a:spcAft>
              <a:buFont typeface="Arial"/>
              <a:buNone/>
              <a:defRPr/>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982</TotalTime>
  <Words>9704</Words>
  <Application>Microsoft Office PowerPoint</Application>
  <PresentationFormat>On-screen Show (4:3)</PresentationFormat>
  <Paragraphs>745</Paragraphs>
  <Slides>83</Slides>
  <Notes>50</Notes>
  <HiddenSlides>0</HiddenSlides>
  <MMClips>0</MMClips>
  <ScaleCrop>false</ScaleCrop>
  <HeadingPairs>
    <vt:vector size="4" baseType="variant">
      <vt:variant>
        <vt:lpstr>Theme</vt:lpstr>
      </vt:variant>
      <vt:variant>
        <vt:i4>1</vt:i4>
      </vt:variant>
      <vt:variant>
        <vt:lpstr>Slide Titles</vt:lpstr>
      </vt:variant>
      <vt:variant>
        <vt:i4>83</vt:i4>
      </vt:variant>
    </vt:vector>
  </HeadingPairs>
  <TitlesOfParts>
    <vt:vector size="84" baseType="lpstr">
      <vt:lpstr>Office Theme</vt:lpstr>
      <vt:lpstr>Вводный учебный курс  по киберпреступности  для судей и прокуроров</vt:lpstr>
      <vt:lpstr>Повестка дня</vt:lpstr>
      <vt:lpstr>Задачи сессии</vt:lpstr>
      <vt:lpstr>PowerPoint Presentation</vt:lpstr>
      <vt:lpstr>Часть один  Что такое электронные доказательства</vt:lpstr>
      <vt:lpstr>PowerPoint Presentation</vt:lpstr>
      <vt:lpstr>PowerPoint Presentation</vt:lpstr>
      <vt:lpstr>Общее определение доказательств</vt:lpstr>
      <vt:lpstr>Электронные доказательства</vt:lpstr>
      <vt:lpstr>Электронные доказательства</vt:lpstr>
      <vt:lpstr>PowerPoint Presentation</vt:lpstr>
      <vt:lpstr>Источники и типы электронных доказательств</vt:lpstr>
      <vt:lpstr>Характеристики  электронных доказательств</vt:lpstr>
      <vt:lpstr>Характеристики электронных доказательств</vt:lpstr>
      <vt:lpstr>PowerPoint Presentation</vt:lpstr>
      <vt:lpstr>Часть два Процедуры и эффективная практика </vt:lpstr>
      <vt:lpstr>PowerPoint Presentation</vt:lpstr>
      <vt:lpstr>Выемка электронных доказательств</vt:lpstr>
      <vt:lpstr>Вступление к использованию Руководства</vt:lpstr>
      <vt:lpstr>Общие принципы</vt:lpstr>
      <vt:lpstr>Ключевой принцип 1 – Свидетельства на местах</vt:lpstr>
      <vt:lpstr>Ключевой принцип 2 – Целостность данных</vt:lpstr>
      <vt:lpstr>Ключевой принцип 3 – Контроль за действиями</vt:lpstr>
      <vt:lpstr>Ключевой принцип 4 – Поддержка экспертов</vt:lpstr>
      <vt:lpstr>Ключевой принцип 5 – Подготовка сотрудников</vt:lpstr>
      <vt:lpstr>Ключевой принцип 6 – Законность</vt:lpstr>
      <vt:lpstr>PowerPoint Presentation</vt:lpstr>
      <vt:lpstr>PowerPoint Presentation</vt:lpstr>
      <vt:lpstr>Типы выемки</vt:lpstr>
      <vt:lpstr>Процедуры выемки</vt:lpstr>
      <vt:lpstr>Подготовка выемки</vt:lpstr>
      <vt:lpstr>Подготовка выемки</vt:lpstr>
      <vt:lpstr>Обеспечение контроля над местом правонарушения</vt:lpstr>
      <vt:lpstr>Обеспечение контроля над местом правонарушения</vt:lpstr>
      <vt:lpstr>Документирование места правонарушения</vt:lpstr>
      <vt:lpstr>Документирование места правонарушения</vt:lpstr>
      <vt:lpstr>Документирование места правонарушения</vt:lpstr>
      <vt:lpstr>Сбор доказательств</vt:lpstr>
      <vt:lpstr>Сбор доказательств</vt:lpstr>
      <vt:lpstr>Упаковка, транспортировка и хранение</vt:lpstr>
      <vt:lpstr>PowerPoint Presentation</vt:lpstr>
      <vt:lpstr>PowerPoint Presentation</vt:lpstr>
      <vt:lpstr>Компьютерная/цифровая судебная экспертиза</vt:lpstr>
      <vt:lpstr>Определение</vt:lpstr>
      <vt:lpstr>Этапы работы</vt:lpstr>
      <vt:lpstr>Этапы работы</vt:lpstr>
      <vt:lpstr>Расследование/анализ</vt:lpstr>
      <vt:lpstr>Типы анализа</vt:lpstr>
      <vt:lpstr>Методы анализа</vt:lpstr>
      <vt:lpstr>Подготовка/презентация</vt:lpstr>
      <vt:lpstr>Подготовка/презентация</vt:lpstr>
      <vt:lpstr>Часть три Юридические вопросы</vt:lpstr>
      <vt:lpstr>PowerPoint Presentation</vt:lpstr>
      <vt:lpstr>PowerPoint Presentation</vt:lpstr>
      <vt:lpstr>PowerPoint Presentation</vt:lpstr>
      <vt:lpstr>Юрисдикция</vt:lpstr>
      <vt:lpstr>Статья 22 - Юрисдикция</vt:lpstr>
      <vt:lpstr>Статья 22 - Юрисдикция</vt:lpstr>
      <vt:lpstr>Статья 22 - Юрисдикция</vt:lpstr>
      <vt:lpstr>PowerPoint Presentation</vt:lpstr>
      <vt:lpstr>Европейский Союз</vt:lpstr>
      <vt:lpstr>PowerPoint Presentation</vt:lpstr>
      <vt:lpstr>PowerPoint Presentation</vt:lpstr>
      <vt:lpstr>Процессуальные нормы</vt:lpstr>
      <vt:lpstr>Статьи 16 и 17</vt:lpstr>
      <vt:lpstr>Статья 16 – Оперативное обеспечение сохранности хранимых компьютерных данных</vt:lpstr>
      <vt:lpstr>Статья 16 –Оперативное обеспечение сохранности хранимых компьютерных данных</vt:lpstr>
      <vt:lpstr> Статья 17 – Оперативное обеспечение сохранности и частичное раскрытие данных о потоках информации </vt:lpstr>
      <vt:lpstr>Статья 18</vt:lpstr>
      <vt:lpstr>Статья 18 - Распоряжение о предъявлении</vt:lpstr>
      <vt:lpstr>Статья 18 - Распоряжение о предъявлении</vt:lpstr>
      <vt:lpstr>Статья 19</vt:lpstr>
      <vt:lpstr>Статья 19</vt:lpstr>
      <vt:lpstr>Статья 19  Обыск и выемка хранимых компьютерных данных</vt:lpstr>
      <vt:lpstr>Статья 19  Обыск и выемка хранимых компьютерных данных</vt:lpstr>
      <vt:lpstr>Статья 19  Обыск и выемка хранимых компьютерных данных</vt:lpstr>
      <vt:lpstr>Статья 19  Обыск и выемка хранимых компьютерных данных</vt:lpstr>
      <vt:lpstr>Статья 20  Сбор в режиме реального времени данных о потоках информации</vt:lpstr>
      <vt:lpstr>Статья 21  Перехват данных о содержании</vt:lpstr>
      <vt:lpstr>PowerPoint Presentation</vt:lpstr>
      <vt:lpstr>Часть четыре  Резюме</vt:lpstr>
      <vt:lpstr>Резюме</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Nigel Jones</dc:creator>
  <cp:lastModifiedBy>LIPARA Ramona</cp:lastModifiedBy>
  <cp:revision>105</cp:revision>
  <dcterms:created xsi:type="dcterms:W3CDTF">2012-01-28T17:11:27Z</dcterms:created>
  <dcterms:modified xsi:type="dcterms:W3CDTF">2014-11-10T19:30:05Z</dcterms:modified>
</cp:coreProperties>
</file>